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handoutMasterIdLst>
    <p:handoutMasterId r:id="rId29"/>
  </p:handoutMasterIdLst>
  <p:sldIdLst>
    <p:sldId id="259" r:id="rId2"/>
    <p:sldId id="260" r:id="rId3"/>
    <p:sldId id="272" r:id="rId4"/>
    <p:sldId id="274" r:id="rId5"/>
    <p:sldId id="275" r:id="rId6"/>
    <p:sldId id="270" r:id="rId7"/>
    <p:sldId id="276" r:id="rId8"/>
    <p:sldId id="277" r:id="rId9"/>
    <p:sldId id="279" r:id="rId10"/>
    <p:sldId id="280" r:id="rId11"/>
    <p:sldId id="281" r:id="rId12"/>
    <p:sldId id="282" r:id="rId13"/>
    <p:sldId id="284" r:id="rId14"/>
    <p:sldId id="278" r:id="rId15"/>
    <p:sldId id="285" r:id="rId16"/>
    <p:sldId id="286" r:id="rId17"/>
    <p:sldId id="287" r:id="rId18"/>
    <p:sldId id="288" r:id="rId19"/>
    <p:sldId id="289" r:id="rId20"/>
    <p:sldId id="290" r:id="rId21"/>
    <p:sldId id="291" r:id="rId22"/>
    <p:sldId id="292" r:id="rId23"/>
    <p:sldId id="294" r:id="rId24"/>
    <p:sldId id="295" r:id="rId25"/>
    <p:sldId id="293" r:id="rId26"/>
    <p:sldId id="266"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989" autoAdjust="0"/>
  </p:normalViewPr>
  <p:slideViewPr>
    <p:cSldViewPr>
      <p:cViewPr varScale="1">
        <p:scale>
          <a:sx n="68" d="100"/>
          <a:sy n="68" d="100"/>
        </p:scale>
        <p:origin x="1542"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834"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9955BEE-AAF5-4584-84D7-7BDC96FC3A11}" type="datetimeFigureOut">
              <a:rPr lang="en-US" smtClean="0"/>
              <a:pPr/>
              <a:t>01/18/2017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557A2D9-E3C9-44B9-A27A-5BFF2F022E3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82DAC3-7F2A-4276-AADA-3EF85FEE05E4}" type="datetimeFigureOut">
              <a:rPr lang="en-US" smtClean="0"/>
              <a:pPr/>
              <a:t>01/18/2017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93CB34-AC5A-4339-9E25-0A4EAEC794D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Title Slide">
    <p:spTree>
      <p:nvGrpSpPr>
        <p:cNvPr id="1" name=""/>
        <p:cNvGrpSpPr/>
        <p:nvPr/>
      </p:nvGrpSpPr>
      <p:grpSpPr>
        <a:xfrm>
          <a:off x="0" y="0"/>
          <a:ext cx="0" cy="0"/>
          <a:chOff x="0" y="0"/>
          <a:chExt cx="0" cy="0"/>
        </a:xfrm>
      </p:grpSpPr>
      <p:pic>
        <p:nvPicPr>
          <p:cNvPr id="6" name="Picture 5" descr="Blank Cover.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143000" y="1143000"/>
            <a:ext cx="6324600" cy="1447800"/>
          </a:xfrm>
        </p:spPr>
        <p:txBody>
          <a:bodyPr anchor="b">
            <a:noAutofit/>
          </a:bodyPr>
          <a:lstStyle>
            <a:lvl1pPr>
              <a:defRPr sz="3600" baseline="0">
                <a:solidFill>
                  <a:schemeClr val="tx1">
                    <a:lumMod val="65000"/>
                    <a:lumOff val="35000"/>
                  </a:schemeClr>
                </a:solidFill>
              </a:defRPr>
            </a:lvl1pPr>
          </a:lstStyle>
          <a:p>
            <a:r>
              <a:rPr lang="en-US" dirty="0" smtClean="0"/>
              <a:t>Presentation Title</a:t>
            </a:r>
            <a:endParaRPr lang="en-US" dirty="0"/>
          </a:p>
        </p:txBody>
      </p:sp>
      <p:sp>
        <p:nvSpPr>
          <p:cNvPr id="9" name="Text Placeholder 8"/>
          <p:cNvSpPr>
            <a:spLocks noGrp="1"/>
          </p:cNvSpPr>
          <p:nvPr>
            <p:ph type="body" sz="quarter" idx="10" hasCustomPrompt="1"/>
          </p:nvPr>
        </p:nvSpPr>
        <p:spPr>
          <a:xfrm>
            <a:off x="2362200" y="3200400"/>
            <a:ext cx="5105400" cy="1219200"/>
          </a:xfrm>
        </p:spPr>
        <p:txBody>
          <a:bodyPr>
            <a:noAutofit/>
          </a:bodyPr>
          <a:lstStyle>
            <a:lvl1pPr>
              <a:spcBef>
                <a:spcPts val="0"/>
              </a:spcBef>
              <a:buNone/>
              <a:tabLst>
                <a:tab pos="1200150" algn="l"/>
              </a:tabLst>
              <a:defRPr sz="1400" baseline="0">
                <a:solidFill>
                  <a:schemeClr val="tx1">
                    <a:lumMod val="65000"/>
                    <a:lumOff val="35000"/>
                  </a:schemeClr>
                </a:solidFill>
              </a:defRPr>
            </a:lvl1pPr>
          </a:lstStyle>
          <a:p>
            <a:pPr lvl="0"/>
            <a:r>
              <a:rPr lang="en-US" dirty="0" smtClean="0"/>
              <a:t>John Smith, Sales Executive</a:t>
            </a:r>
          </a:p>
          <a:p>
            <a:pPr lvl="0"/>
            <a:r>
              <a:rPr lang="en-US" dirty="0" smtClean="0"/>
              <a:t>John Smith, Sales Executive</a:t>
            </a:r>
          </a:p>
        </p:txBody>
      </p:sp>
      <p:sp>
        <p:nvSpPr>
          <p:cNvPr id="7" name="TextBox 6"/>
          <p:cNvSpPr txBox="1"/>
          <p:nvPr userDrawn="1"/>
        </p:nvSpPr>
        <p:spPr>
          <a:xfrm>
            <a:off x="1143000" y="3200400"/>
            <a:ext cx="1295400" cy="307777"/>
          </a:xfrm>
          <a:prstGeom prst="rect">
            <a:avLst/>
          </a:prstGeom>
          <a:noFill/>
        </p:spPr>
        <p:txBody>
          <a:bodyPr wrap="square" rtlCol="0">
            <a:spAutoFit/>
          </a:bodyPr>
          <a:lstStyle/>
          <a:p>
            <a:pPr marL="342900" lvl="0" indent="-342900" algn="l" defTabSz="914400" rtl="0" eaLnBrk="1" latinLnBrk="0" hangingPunct="1">
              <a:spcBef>
                <a:spcPts val="0"/>
              </a:spcBef>
              <a:buFont typeface="Arial" pitchFamily="34" charset="0"/>
              <a:buNone/>
              <a:tabLst>
                <a:tab pos="1200150" algn="l"/>
              </a:tabLst>
            </a:pPr>
            <a:r>
              <a:rPr lang="en-US" sz="1400" kern="1200" baseline="0" dirty="0" smtClean="0">
                <a:solidFill>
                  <a:schemeClr val="tx1">
                    <a:lumMod val="65000"/>
                    <a:lumOff val="35000"/>
                  </a:schemeClr>
                </a:solidFill>
                <a:latin typeface="+mn-lt"/>
                <a:ea typeface="+mn-ea"/>
                <a:cs typeface="+mn-cs"/>
              </a:rPr>
              <a:t>Presented By  |</a:t>
            </a:r>
          </a:p>
        </p:txBody>
      </p:sp>
      <p:sp>
        <p:nvSpPr>
          <p:cNvPr id="8" name="Text Placeholder 8"/>
          <p:cNvSpPr>
            <a:spLocks noGrp="1"/>
          </p:cNvSpPr>
          <p:nvPr>
            <p:ph type="body" sz="quarter" idx="11" hasCustomPrompt="1"/>
          </p:nvPr>
        </p:nvSpPr>
        <p:spPr>
          <a:xfrm>
            <a:off x="1143000" y="2590800"/>
            <a:ext cx="5105400" cy="304800"/>
          </a:xfrm>
        </p:spPr>
        <p:txBody>
          <a:bodyPr>
            <a:noAutofit/>
          </a:bodyPr>
          <a:lstStyle>
            <a:lvl1pPr>
              <a:spcBef>
                <a:spcPts val="0"/>
              </a:spcBef>
              <a:buNone/>
              <a:tabLst>
                <a:tab pos="1200150" algn="l"/>
              </a:tabLst>
              <a:defRPr sz="1400" baseline="0">
                <a:solidFill>
                  <a:schemeClr val="tx1">
                    <a:lumMod val="65000"/>
                    <a:lumOff val="35000"/>
                  </a:schemeClr>
                </a:solidFill>
              </a:defRPr>
            </a:lvl1pPr>
          </a:lstStyle>
          <a:p>
            <a:pPr lvl="0"/>
            <a:r>
              <a:rPr lang="en-US" dirty="0" smtClean="0"/>
              <a:t>January 1, 2016</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 Content Slide">
    <p:spTree>
      <p:nvGrpSpPr>
        <p:cNvPr id="1" name=""/>
        <p:cNvGrpSpPr/>
        <p:nvPr/>
      </p:nvGrpSpPr>
      <p:grpSpPr>
        <a:xfrm>
          <a:off x="0" y="0"/>
          <a:ext cx="0" cy="0"/>
          <a:chOff x="0" y="0"/>
          <a:chExt cx="0" cy="0"/>
        </a:xfrm>
      </p:grpSpPr>
      <p:pic>
        <p:nvPicPr>
          <p:cNvPr id="7" name="Picture 6" descr="Footer-25.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le 1"/>
          <p:cNvSpPr>
            <a:spLocks noGrp="1"/>
          </p:cNvSpPr>
          <p:nvPr>
            <p:ph type="title" hasCustomPrompt="1"/>
          </p:nvPr>
        </p:nvSpPr>
        <p:spPr>
          <a:xfrm>
            <a:off x="381000" y="304800"/>
            <a:ext cx="8229600" cy="609600"/>
          </a:xfrm>
        </p:spPr>
        <p:txBody>
          <a:bodyPr/>
          <a:lstStyle>
            <a:lvl1pPr>
              <a:defRPr cap="all" baseline="0"/>
            </a:lvl1pPr>
          </a:lstStyle>
          <a:p>
            <a:r>
              <a:rPr lang="en-US" dirty="0" smtClean="0"/>
              <a:t>CLICK TO EDIT MASTER TITLE STYLE</a:t>
            </a:r>
            <a:endParaRPr lang="en-US" dirty="0"/>
          </a:p>
        </p:txBody>
      </p:sp>
      <p:sp>
        <p:nvSpPr>
          <p:cNvPr id="5" name="Content Placeholder 4"/>
          <p:cNvSpPr>
            <a:spLocks noGrp="1"/>
          </p:cNvSpPr>
          <p:nvPr>
            <p:ph sz="quarter" idx="10"/>
          </p:nvPr>
        </p:nvSpPr>
        <p:spPr>
          <a:xfrm>
            <a:off x="762001" y="1262265"/>
            <a:ext cx="7772399" cy="4800600"/>
          </a:xfrm>
        </p:spPr>
        <p:txBody>
          <a:bodyPr>
            <a:normAutofit/>
          </a:bodyPr>
          <a:lstStyle>
            <a:lvl1pPr marL="0" indent="0">
              <a:spcBef>
                <a:spcPts val="1200"/>
              </a:spcBef>
              <a:buNone/>
              <a:defRPr sz="2000">
                <a:solidFill>
                  <a:schemeClr val="tx1">
                    <a:lumMod val="95000"/>
                    <a:lumOff val="5000"/>
                  </a:schemeClr>
                </a:solidFill>
              </a:defRPr>
            </a:lvl1pPr>
            <a:lvl2pPr marL="174625" indent="-174625">
              <a:buSzPct val="80000"/>
              <a:buFont typeface="Arial" pitchFamily="34" charset="0"/>
              <a:buChar char="•"/>
              <a:defRPr sz="2000">
                <a:solidFill>
                  <a:schemeClr val="tx1">
                    <a:lumMod val="65000"/>
                    <a:lumOff val="35000"/>
                  </a:schemeClr>
                </a:solidFill>
              </a:defRPr>
            </a:lvl2pPr>
            <a:lvl3pPr marL="341313" indent="-166688">
              <a:lnSpc>
                <a:spcPct val="100000"/>
              </a:lnSpc>
              <a:spcBef>
                <a:spcPts val="0"/>
              </a:spcBef>
              <a:buFont typeface="Calibri" pitchFamily="34" charset="0"/>
              <a:buChar char="-"/>
              <a:defRPr sz="1600">
                <a:solidFill>
                  <a:schemeClr val="bg1">
                    <a:lumMod val="50000"/>
                  </a:schemeClr>
                </a:solidFill>
              </a:defRPr>
            </a:lvl3pPr>
            <a:lvl4pPr marL="461963" indent="-120650">
              <a:lnSpc>
                <a:spcPct val="100000"/>
              </a:lnSpc>
              <a:spcBef>
                <a:spcPts val="0"/>
              </a:spcBef>
              <a:buSzPct val="50000"/>
              <a:buFont typeface="Courier New" pitchFamily="49" charset="0"/>
              <a:buChar char="o"/>
              <a:defRPr sz="1400">
                <a:solidFill>
                  <a:schemeClr val="tx1">
                    <a:lumMod val="65000"/>
                    <a:lumOff val="35000"/>
                  </a:schemeClr>
                </a:solidFill>
              </a:defRPr>
            </a:lvl4pPr>
            <a:lvl5pPr>
              <a:defRPr sz="1800">
                <a:solidFill>
                  <a:schemeClr val="tx1">
                    <a:lumMod val="65000"/>
                    <a:lumOff val="3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6" name="TextBox 5"/>
          <p:cNvSpPr txBox="1"/>
          <p:nvPr userDrawn="1"/>
        </p:nvSpPr>
        <p:spPr>
          <a:xfrm>
            <a:off x="4495800" y="6324600"/>
            <a:ext cx="533400" cy="276999"/>
          </a:xfrm>
          <a:prstGeom prst="rect">
            <a:avLst/>
          </a:prstGeom>
          <a:noFill/>
        </p:spPr>
        <p:txBody>
          <a:bodyPr wrap="square" rtlCol="0">
            <a:spAutoFit/>
          </a:bodyPr>
          <a:lstStyle/>
          <a:p>
            <a:pPr algn="ctr"/>
            <a:fld id="{2326BA35-6806-41BE-A7B7-24F835B9FB55}" type="slidenum">
              <a:rPr lang="en-US" sz="1200" smtClean="0">
                <a:solidFill>
                  <a:schemeClr val="tx1">
                    <a:lumMod val="75000"/>
                  </a:schemeClr>
                </a:solidFill>
              </a:rPr>
              <a:pPr algn="ctr"/>
              <a:t>‹#›</a:t>
            </a:fld>
            <a:endParaRPr lang="en-US" sz="1200" dirty="0">
              <a:solidFill>
                <a:schemeClr val="tx1">
                  <a:lumMod val="75000"/>
                </a:scheme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er">
    <p:spTree>
      <p:nvGrpSpPr>
        <p:cNvPr id="1" name=""/>
        <p:cNvGrpSpPr/>
        <p:nvPr/>
      </p:nvGrpSpPr>
      <p:grpSpPr>
        <a:xfrm>
          <a:off x="0" y="0"/>
          <a:ext cx="0" cy="0"/>
          <a:chOff x="0" y="0"/>
          <a:chExt cx="0" cy="0"/>
        </a:xfrm>
      </p:grpSpPr>
      <p:pic>
        <p:nvPicPr>
          <p:cNvPr id="7" name="Picture 6" descr="Footer-25.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le 1"/>
          <p:cNvSpPr>
            <a:spLocks noGrp="1"/>
          </p:cNvSpPr>
          <p:nvPr>
            <p:ph type="title" hasCustomPrompt="1"/>
          </p:nvPr>
        </p:nvSpPr>
        <p:spPr>
          <a:xfrm>
            <a:off x="381000" y="304800"/>
            <a:ext cx="8229600" cy="609600"/>
          </a:xfrm>
        </p:spPr>
        <p:txBody>
          <a:bodyPr/>
          <a:lstStyle>
            <a:lvl1pPr>
              <a:defRPr cap="all" baseline="0"/>
            </a:lvl1pPr>
          </a:lstStyle>
          <a:p>
            <a:r>
              <a:rPr lang="en-US" dirty="0" smtClean="0"/>
              <a:t>CLICK TO EDIT MASTER TITLE STYLE</a:t>
            </a:r>
            <a:endParaRPr lang="en-US" dirty="0"/>
          </a:p>
        </p:txBody>
      </p:sp>
      <p:sp>
        <p:nvSpPr>
          <p:cNvPr id="5" name="Content Placeholder 4"/>
          <p:cNvSpPr>
            <a:spLocks noGrp="1"/>
          </p:cNvSpPr>
          <p:nvPr>
            <p:ph sz="quarter" idx="10" hasCustomPrompt="1"/>
          </p:nvPr>
        </p:nvSpPr>
        <p:spPr>
          <a:xfrm>
            <a:off x="4572000" y="3352801"/>
            <a:ext cx="3352800" cy="380999"/>
          </a:xfrm>
        </p:spPr>
        <p:txBody>
          <a:bodyPr>
            <a:noAutofit/>
          </a:bodyPr>
          <a:lstStyle>
            <a:lvl1pPr>
              <a:spcBef>
                <a:spcPts val="1200"/>
              </a:spcBef>
              <a:buNone/>
              <a:defRPr lang="en-US" sz="2400" cap="all" baseline="0" dirty="0" smtClean="0">
                <a:solidFill>
                  <a:schemeClr val="tx1">
                    <a:lumMod val="65000"/>
                    <a:lumOff val="35000"/>
                  </a:schemeClr>
                </a:solidFill>
                <a:latin typeface="Franklin Gothic Medium Cond" pitchFamily="34" charset="0"/>
              </a:defRPr>
            </a:lvl1pPr>
            <a:lvl2pPr marL="174625" indent="-174625">
              <a:buSzPct val="80000"/>
              <a:buFont typeface="Arial" pitchFamily="34" charset="0"/>
              <a:buChar char="•"/>
              <a:defRPr sz="2000">
                <a:solidFill>
                  <a:schemeClr val="tx1">
                    <a:lumMod val="65000"/>
                    <a:lumOff val="35000"/>
                  </a:schemeClr>
                </a:solidFill>
              </a:defRPr>
            </a:lvl2pPr>
            <a:lvl3pPr marL="341313" indent="-166688">
              <a:lnSpc>
                <a:spcPct val="100000"/>
              </a:lnSpc>
              <a:spcBef>
                <a:spcPts val="0"/>
              </a:spcBef>
              <a:buFont typeface="Calibri" pitchFamily="34" charset="0"/>
              <a:buChar char="-"/>
              <a:defRPr sz="1600">
                <a:solidFill>
                  <a:schemeClr val="bg1">
                    <a:lumMod val="50000"/>
                  </a:schemeClr>
                </a:solidFill>
              </a:defRPr>
            </a:lvl3pPr>
            <a:lvl4pPr marL="461963" indent="-120650">
              <a:lnSpc>
                <a:spcPct val="100000"/>
              </a:lnSpc>
              <a:spcBef>
                <a:spcPts val="0"/>
              </a:spcBef>
              <a:buSzPct val="50000"/>
              <a:buFont typeface="Courier New" pitchFamily="49" charset="0"/>
              <a:buChar char="o"/>
              <a:defRPr sz="1400">
                <a:solidFill>
                  <a:schemeClr val="tx1">
                    <a:lumMod val="65000"/>
                    <a:lumOff val="35000"/>
                  </a:schemeClr>
                </a:solidFill>
              </a:defRPr>
            </a:lvl4pPr>
            <a:lvl5pPr>
              <a:defRPr sz="1800">
                <a:solidFill>
                  <a:schemeClr val="tx1">
                    <a:lumMod val="65000"/>
                    <a:lumOff val="35000"/>
                  </a:schemeClr>
                </a:solidFill>
              </a:defRPr>
            </a:lvl5pPr>
          </a:lstStyle>
          <a:p>
            <a:r>
              <a:rPr lang="en-US" sz="2400" spc="100" dirty="0" smtClean="0">
                <a:solidFill>
                  <a:schemeClr val="tx1">
                    <a:lumMod val="65000"/>
                    <a:lumOff val="35000"/>
                  </a:schemeClr>
                </a:solidFill>
                <a:latin typeface="Franklin Gothic Medium Cond" pitchFamily="34" charset="0"/>
                <a:ea typeface="+mj-ea"/>
                <a:cs typeface="+mj-cs"/>
              </a:rPr>
              <a:t>FIRST LAST</a:t>
            </a:r>
          </a:p>
        </p:txBody>
      </p:sp>
      <p:sp>
        <p:nvSpPr>
          <p:cNvPr id="8" name="Picture Placeholder 7"/>
          <p:cNvSpPr>
            <a:spLocks noGrp="1"/>
          </p:cNvSpPr>
          <p:nvPr>
            <p:ph type="pic" sz="quarter" idx="11"/>
          </p:nvPr>
        </p:nvSpPr>
        <p:spPr>
          <a:xfrm>
            <a:off x="1600200" y="2057400"/>
            <a:ext cx="2743200" cy="2743200"/>
          </a:xfrm>
        </p:spPr>
        <p:txBody>
          <a:bodyPr/>
          <a:lstStyle/>
          <a:p>
            <a:endParaRPr lang="en-US" dirty="0"/>
          </a:p>
        </p:txBody>
      </p:sp>
      <p:sp>
        <p:nvSpPr>
          <p:cNvPr id="10" name="Text Placeholder 9"/>
          <p:cNvSpPr>
            <a:spLocks noGrp="1"/>
          </p:cNvSpPr>
          <p:nvPr>
            <p:ph type="body" sz="quarter" idx="12" hasCustomPrompt="1"/>
          </p:nvPr>
        </p:nvSpPr>
        <p:spPr>
          <a:xfrm>
            <a:off x="4572000" y="3733800"/>
            <a:ext cx="3352800" cy="304800"/>
          </a:xfrm>
        </p:spPr>
        <p:txBody>
          <a:bodyPr/>
          <a:lstStyle>
            <a:lvl1pPr>
              <a:buNone/>
              <a:defRPr lang="en-US" sz="3200" b="0" smtClean="0">
                <a:solidFill>
                  <a:schemeClr val="tx1">
                    <a:lumMod val="65000"/>
                    <a:lumOff val="35000"/>
                  </a:schemeClr>
                </a:solidFill>
                <a:latin typeface="Franklin Gothic Book" pitchFamily="34" charset="0"/>
              </a:defRPr>
            </a:lvl1pPr>
          </a:lstStyle>
          <a:p>
            <a:pPr>
              <a:lnSpc>
                <a:spcPts val="1600"/>
              </a:lnSpc>
            </a:pPr>
            <a:r>
              <a:rPr lang="en-US" sz="1400" spc="100" dirty="0" smtClean="0">
                <a:solidFill>
                  <a:schemeClr val="tx1">
                    <a:lumMod val="65000"/>
                    <a:lumOff val="35000"/>
                  </a:schemeClr>
                </a:solidFill>
                <a:latin typeface="Franklin Gothic Medium Cond" pitchFamily="34" charset="0"/>
                <a:ea typeface="+mj-ea"/>
                <a:cs typeface="+mj-cs"/>
              </a:rPr>
              <a:t>Title</a:t>
            </a:r>
          </a:p>
          <a:p>
            <a:pPr lvl="0"/>
            <a:endParaRPr lang="en-US" dirty="0"/>
          </a:p>
        </p:txBody>
      </p:sp>
      <p:sp>
        <p:nvSpPr>
          <p:cNvPr id="12" name="Text Placeholder 11"/>
          <p:cNvSpPr>
            <a:spLocks noGrp="1"/>
          </p:cNvSpPr>
          <p:nvPr>
            <p:ph type="body" sz="quarter" idx="13" hasCustomPrompt="1"/>
          </p:nvPr>
        </p:nvSpPr>
        <p:spPr>
          <a:xfrm>
            <a:off x="4572000" y="4191000"/>
            <a:ext cx="3276600" cy="228600"/>
          </a:xfrm>
        </p:spPr>
        <p:txBody>
          <a:bodyPr>
            <a:noAutofit/>
          </a:bodyPr>
          <a:lstStyle>
            <a:lvl1pPr>
              <a:buNone/>
              <a:defRPr lang="en-US" sz="1200" smtClean="0">
                <a:solidFill>
                  <a:schemeClr val="tx1">
                    <a:lumMod val="65000"/>
                    <a:lumOff val="35000"/>
                  </a:schemeClr>
                </a:solidFill>
                <a:latin typeface="Calibri" pitchFamily="34" charset="0"/>
              </a:defRPr>
            </a:lvl1pPr>
          </a:lstStyle>
          <a:p>
            <a:pPr>
              <a:spcBef>
                <a:spcPts val="1000"/>
              </a:spcBef>
            </a:pPr>
            <a:r>
              <a:rPr lang="en-US" sz="1200" dirty="0" smtClean="0">
                <a:solidFill>
                  <a:schemeClr val="tx1">
                    <a:lumMod val="65000"/>
                    <a:lumOff val="35000"/>
                  </a:schemeClr>
                </a:solidFill>
                <a:latin typeface="Calibri" pitchFamily="34" charset="0"/>
                <a:ea typeface="+mj-ea"/>
                <a:cs typeface="+mj-cs"/>
              </a:rPr>
              <a:t>example@cottinghambutler.com</a:t>
            </a:r>
            <a:endParaRPr lang="en-US" dirty="0"/>
          </a:p>
        </p:txBody>
      </p:sp>
      <p:sp>
        <p:nvSpPr>
          <p:cNvPr id="14" name="Text Placeholder 13"/>
          <p:cNvSpPr>
            <a:spLocks noGrp="1"/>
          </p:cNvSpPr>
          <p:nvPr>
            <p:ph type="body" sz="quarter" idx="14" hasCustomPrompt="1"/>
          </p:nvPr>
        </p:nvSpPr>
        <p:spPr>
          <a:xfrm>
            <a:off x="4572000" y="4419600"/>
            <a:ext cx="3276600" cy="304800"/>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1200" smtClean="0">
                <a:solidFill>
                  <a:schemeClr val="tx1">
                    <a:lumMod val="65000"/>
                    <a:lumOff val="35000"/>
                  </a:schemeClr>
                </a:solidFill>
                <a:latin typeface="Calibri" pitchFamily="34" charset="0"/>
              </a:defRPr>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1200" dirty="0" smtClean="0">
                <a:solidFill>
                  <a:schemeClr val="tx1">
                    <a:lumMod val="65000"/>
                    <a:lumOff val="35000"/>
                  </a:schemeClr>
                </a:solidFill>
                <a:latin typeface="Calibri" pitchFamily="34" charset="0"/>
                <a:ea typeface="+mj-ea"/>
                <a:cs typeface="+mj-cs"/>
              </a:rPr>
              <a:t>000.000.0000</a:t>
            </a:r>
          </a:p>
          <a:p>
            <a:pPr lvl="0"/>
            <a:endParaRPr lang="en-US" dirty="0"/>
          </a:p>
        </p:txBody>
      </p:sp>
      <p:sp>
        <p:nvSpPr>
          <p:cNvPr id="9" name="TextBox 8"/>
          <p:cNvSpPr txBox="1"/>
          <p:nvPr userDrawn="1"/>
        </p:nvSpPr>
        <p:spPr>
          <a:xfrm>
            <a:off x="4495800" y="6324600"/>
            <a:ext cx="533400" cy="276999"/>
          </a:xfrm>
          <a:prstGeom prst="rect">
            <a:avLst/>
          </a:prstGeom>
          <a:noFill/>
        </p:spPr>
        <p:txBody>
          <a:bodyPr wrap="square" rtlCol="0">
            <a:spAutoFit/>
          </a:bodyPr>
          <a:lstStyle/>
          <a:p>
            <a:pPr algn="ctr"/>
            <a:fld id="{2326BA35-6806-41BE-A7B7-24F835B9FB55}" type="slidenum">
              <a:rPr lang="en-US" sz="1200" smtClean="0">
                <a:solidFill>
                  <a:schemeClr val="tx1">
                    <a:lumMod val="75000"/>
                  </a:schemeClr>
                </a:solidFill>
              </a:rPr>
              <a:pPr algn="ctr"/>
              <a:t>‹#›</a:t>
            </a:fld>
            <a:endParaRPr lang="en-US" sz="1200" dirty="0">
              <a:solidFill>
                <a:schemeClr val="tx1">
                  <a:lumMod val="75000"/>
                </a:schemeClr>
              </a:solidFill>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amp; Graph">
    <p:spTree>
      <p:nvGrpSpPr>
        <p:cNvPr id="1" name=""/>
        <p:cNvGrpSpPr/>
        <p:nvPr/>
      </p:nvGrpSpPr>
      <p:grpSpPr>
        <a:xfrm>
          <a:off x="0" y="0"/>
          <a:ext cx="0" cy="0"/>
          <a:chOff x="0" y="0"/>
          <a:chExt cx="0" cy="0"/>
        </a:xfrm>
      </p:grpSpPr>
      <p:pic>
        <p:nvPicPr>
          <p:cNvPr id="7" name="Picture 6" descr="Footer-25.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le 1"/>
          <p:cNvSpPr>
            <a:spLocks noGrp="1"/>
          </p:cNvSpPr>
          <p:nvPr>
            <p:ph type="title" hasCustomPrompt="1"/>
          </p:nvPr>
        </p:nvSpPr>
        <p:spPr>
          <a:xfrm>
            <a:off x="381000" y="304800"/>
            <a:ext cx="8229600" cy="609600"/>
          </a:xfrm>
        </p:spPr>
        <p:txBody>
          <a:bodyPr/>
          <a:lstStyle>
            <a:lvl1pPr>
              <a:defRPr cap="all" baseline="0"/>
            </a:lvl1pPr>
          </a:lstStyle>
          <a:p>
            <a:r>
              <a:rPr lang="en-US" dirty="0" smtClean="0"/>
              <a:t>CLICK TO EDIT MASTER TITLE STYLE</a:t>
            </a:r>
            <a:endParaRPr lang="en-US" dirty="0"/>
          </a:p>
        </p:txBody>
      </p:sp>
      <p:sp>
        <p:nvSpPr>
          <p:cNvPr id="5" name="Content Placeholder 4"/>
          <p:cNvSpPr>
            <a:spLocks noGrp="1"/>
          </p:cNvSpPr>
          <p:nvPr>
            <p:ph sz="quarter" idx="10"/>
          </p:nvPr>
        </p:nvSpPr>
        <p:spPr>
          <a:xfrm>
            <a:off x="762001" y="1262265"/>
            <a:ext cx="3809999" cy="4800600"/>
          </a:xfrm>
        </p:spPr>
        <p:txBody>
          <a:bodyPr>
            <a:normAutofit/>
          </a:bodyPr>
          <a:lstStyle>
            <a:lvl1pPr marL="0" indent="0">
              <a:spcBef>
                <a:spcPts val="1200"/>
              </a:spcBef>
              <a:buNone/>
              <a:defRPr sz="2000">
                <a:solidFill>
                  <a:schemeClr val="tx1">
                    <a:lumMod val="95000"/>
                    <a:lumOff val="5000"/>
                  </a:schemeClr>
                </a:solidFill>
              </a:defRPr>
            </a:lvl1pPr>
            <a:lvl2pPr marL="174625" indent="-174625">
              <a:buSzPct val="80000"/>
              <a:buFont typeface="Arial" pitchFamily="34" charset="0"/>
              <a:buChar char="•"/>
              <a:defRPr sz="2000">
                <a:solidFill>
                  <a:schemeClr val="tx1">
                    <a:lumMod val="65000"/>
                    <a:lumOff val="35000"/>
                  </a:schemeClr>
                </a:solidFill>
              </a:defRPr>
            </a:lvl2pPr>
            <a:lvl3pPr marL="341313" indent="-166688">
              <a:lnSpc>
                <a:spcPct val="100000"/>
              </a:lnSpc>
              <a:spcBef>
                <a:spcPts val="0"/>
              </a:spcBef>
              <a:buFont typeface="Calibri" pitchFamily="34" charset="0"/>
              <a:buChar char="-"/>
              <a:defRPr sz="1600">
                <a:solidFill>
                  <a:schemeClr val="bg1">
                    <a:lumMod val="50000"/>
                  </a:schemeClr>
                </a:solidFill>
              </a:defRPr>
            </a:lvl3pPr>
            <a:lvl4pPr marL="461963" indent="-120650">
              <a:lnSpc>
                <a:spcPct val="100000"/>
              </a:lnSpc>
              <a:spcBef>
                <a:spcPts val="0"/>
              </a:spcBef>
              <a:buSzPct val="50000"/>
              <a:buFont typeface="Courier New" pitchFamily="49" charset="0"/>
              <a:buChar char="o"/>
              <a:defRPr sz="1400">
                <a:solidFill>
                  <a:schemeClr val="tx1">
                    <a:lumMod val="65000"/>
                    <a:lumOff val="35000"/>
                  </a:schemeClr>
                </a:solidFill>
              </a:defRPr>
            </a:lvl4pPr>
            <a:lvl5pPr>
              <a:defRPr sz="1800">
                <a:solidFill>
                  <a:schemeClr val="tx1">
                    <a:lumMod val="65000"/>
                    <a:lumOff val="3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8" name="Chart Placeholder 7"/>
          <p:cNvSpPr>
            <a:spLocks noGrp="1"/>
          </p:cNvSpPr>
          <p:nvPr>
            <p:ph type="chart" sz="quarter" idx="11"/>
          </p:nvPr>
        </p:nvSpPr>
        <p:spPr>
          <a:xfrm>
            <a:off x="4724400" y="1295400"/>
            <a:ext cx="3810000" cy="4724400"/>
          </a:xfrm>
        </p:spPr>
        <p:txBody>
          <a:bodyPr/>
          <a:lstStyle/>
          <a:p>
            <a:endParaRPr lang="en-US" dirty="0"/>
          </a:p>
        </p:txBody>
      </p:sp>
      <p:sp>
        <p:nvSpPr>
          <p:cNvPr id="6" name="TextBox 5"/>
          <p:cNvSpPr txBox="1"/>
          <p:nvPr userDrawn="1"/>
        </p:nvSpPr>
        <p:spPr>
          <a:xfrm>
            <a:off x="4495800" y="6324600"/>
            <a:ext cx="533400" cy="276999"/>
          </a:xfrm>
          <a:prstGeom prst="rect">
            <a:avLst/>
          </a:prstGeom>
          <a:noFill/>
        </p:spPr>
        <p:txBody>
          <a:bodyPr wrap="square" rtlCol="0">
            <a:spAutoFit/>
          </a:bodyPr>
          <a:lstStyle/>
          <a:p>
            <a:pPr algn="ctr"/>
            <a:fld id="{2326BA35-6806-41BE-A7B7-24F835B9FB55}" type="slidenum">
              <a:rPr lang="en-US" sz="1200" smtClean="0">
                <a:solidFill>
                  <a:schemeClr val="tx1">
                    <a:lumMod val="75000"/>
                  </a:schemeClr>
                </a:solidFill>
              </a:rPr>
              <a:pPr algn="ctr"/>
              <a:t>‹#›</a:t>
            </a:fld>
            <a:endParaRPr lang="en-US" sz="1200" dirty="0">
              <a:solidFill>
                <a:schemeClr val="tx1">
                  <a:lumMod val="75000"/>
                </a:scheme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mp; Graph - Horizontal">
    <p:spTree>
      <p:nvGrpSpPr>
        <p:cNvPr id="1" name=""/>
        <p:cNvGrpSpPr/>
        <p:nvPr/>
      </p:nvGrpSpPr>
      <p:grpSpPr>
        <a:xfrm>
          <a:off x="0" y="0"/>
          <a:ext cx="0" cy="0"/>
          <a:chOff x="0" y="0"/>
          <a:chExt cx="0" cy="0"/>
        </a:xfrm>
      </p:grpSpPr>
      <p:pic>
        <p:nvPicPr>
          <p:cNvPr id="7" name="Picture 6" descr="Footer-25.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le 1"/>
          <p:cNvSpPr>
            <a:spLocks noGrp="1"/>
          </p:cNvSpPr>
          <p:nvPr>
            <p:ph type="title" hasCustomPrompt="1"/>
          </p:nvPr>
        </p:nvSpPr>
        <p:spPr>
          <a:xfrm>
            <a:off x="381000" y="304800"/>
            <a:ext cx="8229600" cy="609600"/>
          </a:xfrm>
        </p:spPr>
        <p:txBody>
          <a:bodyPr/>
          <a:lstStyle>
            <a:lvl1pPr>
              <a:defRPr cap="all" baseline="0"/>
            </a:lvl1pPr>
          </a:lstStyle>
          <a:p>
            <a:r>
              <a:rPr lang="en-US" dirty="0" smtClean="0"/>
              <a:t>CLICK TO EDIT MASTER TITLE STYLE</a:t>
            </a:r>
            <a:endParaRPr lang="en-US" dirty="0"/>
          </a:p>
        </p:txBody>
      </p:sp>
      <p:sp>
        <p:nvSpPr>
          <p:cNvPr id="5" name="Content Placeholder 4"/>
          <p:cNvSpPr>
            <a:spLocks noGrp="1"/>
          </p:cNvSpPr>
          <p:nvPr>
            <p:ph sz="quarter" idx="10"/>
          </p:nvPr>
        </p:nvSpPr>
        <p:spPr>
          <a:xfrm>
            <a:off x="762001" y="3624465"/>
            <a:ext cx="7772399" cy="2319135"/>
          </a:xfrm>
        </p:spPr>
        <p:txBody>
          <a:bodyPr>
            <a:normAutofit/>
          </a:bodyPr>
          <a:lstStyle>
            <a:lvl1pPr marL="0" indent="0">
              <a:spcBef>
                <a:spcPts val="1200"/>
              </a:spcBef>
              <a:buNone/>
              <a:defRPr sz="2000">
                <a:solidFill>
                  <a:schemeClr val="tx1">
                    <a:lumMod val="95000"/>
                    <a:lumOff val="5000"/>
                  </a:schemeClr>
                </a:solidFill>
              </a:defRPr>
            </a:lvl1pPr>
            <a:lvl2pPr marL="174625" indent="-174625">
              <a:buSzPct val="80000"/>
              <a:buFont typeface="Arial" pitchFamily="34" charset="0"/>
              <a:buChar char="•"/>
              <a:defRPr sz="2000">
                <a:solidFill>
                  <a:schemeClr val="tx1">
                    <a:lumMod val="65000"/>
                    <a:lumOff val="35000"/>
                  </a:schemeClr>
                </a:solidFill>
              </a:defRPr>
            </a:lvl2pPr>
            <a:lvl3pPr marL="341313" indent="-166688">
              <a:lnSpc>
                <a:spcPct val="100000"/>
              </a:lnSpc>
              <a:spcBef>
                <a:spcPts val="0"/>
              </a:spcBef>
              <a:buFont typeface="Calibri" pitchFamily="34" charset="0"/>
              <a:buChar char="-"/>
              <a:defRPr sz="1600">
                <a:solidFill>
                  <a:schemeClr val="bg1">
                    <a:lumMod val="50000"/>
                  </a:schemeClr>
                </a:solidFill>
              </a:defRPr>
            </a:lvl3pPr>
            <a:lvl4pPr marL="461963" indent="-120650">
              <a:lnSpc>
                <a:spcPct val="100000"/>
              </a:lnSpc>
              <a:spcBef>
                <a:spcPts val="0"/>
              </a:spcBef>
              <a:buSzPct val="50000"/>
              <a:buFont typeface="Courier New" pitchFamily="49" charset="0"/>
              <a:buChar char="o"/>
              <a:defRPr sz="1400">
                <a:solidFill>
                  <a:schemeClr val="tx1">
                    <a:lumMod val="65000"/>
                    <a:lumOff val="35000"/>
                  </a:schemeClr>
                </a:solidFill>
              </a:defRPr>
            </a:lvl4pPr>
            <a:lvl5pPr>
              <a:defRPr sz="1800">
                <a:solidFill>
                  <a:schemeClr val="tx1">
                    <a:lumMod val="65000"/>
                    <a:lumOff val="3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8" name="Chart Placeholder 7"/>
          <p:cNvSpPr>
            <a:spLocks noGrp="1"/>
          </p:cNvSpPr>
          <p:nvPr>
            <p:ph type="chart" sz="quarter" idx="11"/>
          </p:nvPr>
        </p:nvSpPr>
        <p:spPr>
          <a:xfrm>
            <a:off x="762000" y="1219200"/>
            <a:ext cx="7772400" cy="2286000"/>
          </a:xfrm>
        </p:spPr>
        <p:txBody>
          <a:bodyPr/>
          <a:lstStyle/>
          <a:p>
            <a:endParaRPr lang="en-US" dirty="0"/>
          </a:p>
        </p:txBody>
      </p:sp>
      <p:sp>
        <p:nvSpPr>
          <p:cNvPr id="6" name="TextBox 5"/>
          <p:cNvSpPr txBox="1"/>
          <p:nvPr userDrawn="1"/>
        </p:nvSpPr>
        <p:spPr>
          <a:xfrm>
            <a:off x="4495800" y="6324600"/>
            <a:ext cx="533400" cy="276999"/>
          </a:xfrm>
          <a:prstGeom prst="rect">
            <a:avLst/>
          </a:prstGeom>
          <a:noFill/>
        </p:spPr>
        <p:txBody>
          <a:bodyPr wrap="square" rtlCol="0">
            <a:spAutoFit/>
          </a:bodyPr>
          <a:lstStyle/>
          <a:p>
            <a:pPr algn="ctr"/>
            <a:fld id="{2326BA35-6806-41BE-A7B7-24F835B9FB55}" type="slidenum">
              <a:rPr lang="en-US" sz="1200" smtClean="0">
                <a:solidFill>
                  <a:schemeClr val="tx1">
                    <a:lumMod val="75000"/>
                  </a:schemeClr>
                </a:solidFill>
              </a:rPr>
              <a:pPr algn="ctr"/>
              <a:t>‹#›</a:t>
            </a:fld>
            <a:endParaRPr lang="en-US" sz="1200" dirty="0">
              <a:solidFill>
                <a:schemeClr val="tx1">
                  <a:lumMod val="75000"/>
                </a:scheme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pic>
        <p:nvPicPr>
          <p:cNvPr id="7" name="Picture 6" descr="Footer-25.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le 1"/>
          <p:cNvSpPr>
            <a:spLocks noGrp="1"/>
          </p:cNvSpPr>
          <p:nvPr>
            <p:ph type="title" hasCustomPrompt="1"/>
          </p:nvPr>
        </p:nvSpPr>
        <p:spPr>
          <a:xfrm>
            <a:off x="381000" y="304800"/>
            <a:ext cx="8229600" cy="609600"/>
          </a:xfrm>
        </p:spPr>
        <p:txBody>
          <a:bodyPr/>
          <a:lstStyle>
            <a:lvl1pPr>
              <a:defRPr cap="all" baseline="0"/>
            </a:lvl1pPr>
          </a:lstStyle>
          <a:p>
            <a:r>
              <a:rPr lang="en-US" dirty="0" smtClean="0"/>
              <a:t>CLICK TO EDIT MASTER TITLE STYLE</a:t>
            </a:r>
            <a:endParaRPr lang="en-US" dirty="0"/>
          </a:p>
        </p:txBody>
      </p:sp>
      <p:sp>
        <p:nvSpPr>
          <p:cNvPr id="4" name="TextBox 3"/>
          <p:cNvSpPr txBox="1"/>
          <p:nvPr userDrawn="1"/>
        </p:nvSpPr>
        <p:spPr>
          <a:xfrm>
            <a:off x="4495800" y="6324600"/>
            <a:ext cx="533400" cy="276999"/>
          </a:xfrm>
          <a:prstGeom prst="rect">
            <a:avLst/>
          </a:prstGeom>
          <a:noFill/>
        </p:spPr>
        <p:txBody>
          <a:bodyPr wrap="square" rtlCol="0">
            <a:spAutoFit/>
          </a:bodyPr>
          <a:lstStyle/>
          <a:p>
            <a:pPr algn="ctr"/>
            <a:fld id="{2326BA35-6806-41BE-A7B7-24F835B9FB55}" type="slidenum">
              <a:rPr lang="en-US" sz="1200" smtClean="0">
                <a:solidFill>
                  <a:schemeClr val="tx1">
                    <a:lumMod val="75000"/>
                  </a:schemeClr>
                </a:solidFill>
              </a:rPr>
              <a:pPr algn="ctr"/>
              <a:t>‹#›</a:t>
            </a:fld>
            <a:endParaRPr lang="en-US" sz="1200" dirty="0">
              <a:solidFill>
                <a:schemeClr val="tx1">
                  <a:lumMod val="75000"/>
                </a:scheme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pic>
        <p:nvPicPr>
          <p:cNvPr id="7" name="Picture 6" descr="Footer-25.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le 1"/>
          <p:cNvSpPr>
            <a:spLocks noGrp="1"/>
          </p:cNvSpPr>
          <p:nvPr>
            <p:ph type="title" hasCustomPrompt="1"/>
          </p:nvPr>
        </p:nvSpPr>
        <p:spPr>
          <a:xfrm>
            <a:off x="381000" y="304800"/>
            <a:ext cx="8229600" cy="609600"/>
          </a:xfrm>
        </p:spPr>
        <p:txBody>
          <a:bodyPr/>
          <a:lstStyle>
            <a:lvl1pPr>
              <a:defRPr cap="all" baseline="0"/>
            </a:lvl1pPr>
          </a:lstStyle>
          <a:p>
            <a:r>
              <a:rPr lang="en-US" dirty="0" smtClean="0"/>
              <a:t>CLICK TO EDIT MASTER TITLE STYLE</a:t>
            </a:r>
            <a:endParaRPr lang="en-US" dirty="0"/>
          </a:p>
        </p:txBody>
      </p:sp>
      <p:sp>
        <p:nvSpPr>
          <p:cNvPr id="8" name="Table Placeholder 7"/>
          <p:cNvSpPr>
            <a:spLocks noGrp="1"/>
          </p:cNvSpPr>
          <p:nvPr>
            <p:ph type="tbl" sz="quarter" idx="11"/>
          </p:nvPr>
        </p:nvSpPr>
        <p:spPr>
          <a:xfrm>
            <a:off x="381000" y="1219200"/>
            <a:ext cx="8229600" cy="4724400"/>
          </a:xfrm>
        </p:spPr>
        <p:txBody>
          <a:bodyPr/>
          <a:lstStyle/>
          <a:p>
            <a:endParaRPr lang="en-US" dirty="0"/>
          </a:p>
        </p:txBody>
      </p:sp>
      <p:sp>
        <p:nvSpPr>
          <p:cNvPr id="5" name="TextBox 4"/>
          <p:cNvSpPr txBox="1"/>
          <p:nvPr userDrawn="1"/>
        </p:nvSpPr>
        <p:spPr>
          <a:xfrm>
            <a:off x="4495800" y="6324600"/>
            <a:ext cx="533400" cy="276999"/>
          </a:xfrm>
          <a:prstGeom prst="rect">
            <a:avLst/>
          </a:prstGeom>
          <a:noFill/>
        </p:spPr>
        <p:txBody>
          <a:bodyPr wrap="square" rtlCol="0">
            <a:spAutoFit/>
          </a:bodyPr>
          <a:lstStyle/>
          <a:p>
            <a:pPr algn="ctr"/>
            <a:fld id="{2326BA35-6806-41BE-A7B7-24F835B9FB55}" type="slidenum">
              <a:rPr lang="en-US" sz="1200" smtClean="0">
                <a:solidFill>
                  <a:schemeClr val="tx1">
                    <a:lumMod val="75000"/>
                  </a:schemeClr>
                </a:solidFill>
              </a:rPr>
              <a:pPr algn="ctr"/>
              <a:t>‹#›</a:t>
            </a:fld>
            <a:endParaRPr lang="en-US" sz="1200" dirty="0">
              <a:solidFill>
                <a:schemeClr val="tx1">
                  <a:lumMod val="75000"/>
                </a:schemeClr>
              </a:solidFill>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Title Slide">
    <p:spTree>
      <p:nvGrpSpPr>
        <p:cNvPr id="1" name=""/>
        <p:cNvGrpSpPr/>
        <p:nvPr/>
      </p:nvGrpSpPr>
      <p:grpSpPr>
        <a:xfrm>
          <a:off x="0" y="0"/>
          <a:ext cx="0" cy="0"/>
          <a:chOff x="0" y="0"/>
          <a:chExt cx="0" cy="0"/>
        </a:xfrm>
      </p:grpSpPr>
      <p:pic>
        <p:nvPicPr>
          <p:cNvPr id="6" name="Picture 5" descr="Blank Cover.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143000" y="1143000"/>
            <a:ext cx="6324600" cy="1447800"/>
          </a:xfrm>
        </p:spPr>
        <p:txBody>
          <a:bodyPr anchor="b">
            <a:noAutofit/>
          </a:bodyPr>
          <a:lstStyle>
            <a:lvl1pPr>
              <a:defRPr sz="3600" baseline="0">
                <a:solidFill>
                  <a:schemeClr val="tx1">
                    <a:lumMod val="65000"/>
                    <a:lumOff val="35000"/>
                  </a:schemeClr>
                </a:solidFill>
              </a:defRPr>
            </a:lvl1pPr>
          </a:lstStyle>
          <a:p>
            <a:r>
              <a:rPr lang="en-US" dirty="0" smtClean="0"/>
              <a:t>Section Title</a:t>
            </a:r>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pic>
        <p:nvPicPr>
          <p:cNvPr id="6" name="Picture 5" descr="Blank Cover.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143000" y="1143000"/>
            <a:ext cx="6324600" cy="1447800"/>
          </a:xfrm>
        </p:spPr>
        <p:txBody>
          <a:bodyPr anchor="b">
            <a:noAutofit/>
          </a:bodyPr>
          <a:lstStyle>
            <a:lvl1pPr>
              <a:defRPr sz="3600" baseline="0">
                <a:solidFill>
                  <a:schemeClr val="tx1">
                    <a:lumMod val="65000"/>
                    <a:lumOff val="35000"/>
                  </a:schemeClr>
                </a:solidFill>
              </a:defRPr>
            </a:lvl1pPr>
          </a:lstStyle>
          <a:p>
            <a:r>
              <a:rPr lang="en-US" dirty="0" smtClean="0"/>
              <a:t>QUESTIONS?</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4" r:id="rId4"/>
    <p:sldLayoutId id="2147483656" r:id="rId5"/>
    <p:sldLayoutId id="2147483653" r:id="rId6"/>
    <p:sldLayoutId id="2147483652" r:id="rId7"/>
    <p:sldLayoutId id="2147483651" r:id="rId8"/>
    <p:sldLayoutId id="2147483657" r:id="rId9"/>
  </p:sldLayoutIdLst>
  <p:hf hdr="0" ftr="0" dt="0"/>
  <p:txStyles>
    <p:titleStyle>
      <a:lvl1pPr algn="l" defTabSz="914400" rtl="0" eaLnBrk="1" latinLnBrk="0" hangingPunct="1">
        <a:spcBef>
          <a:spcPct val="0"/>
        </a:spcBef>
        <a:buNone/>
        <a:defRPr sz="2400" kern="1200">
          <a:solidFill>
            <a:schemeClr val="tx1">
              <a:lumMod val="65000"/>
              <a:lumOff val="35000"/>
            </a:schemeClr>
          </a:solidFill>
          <a:latin typeface="Franklin Gothic Medium Con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fmcsa.dot.gov/regulations/title49/section/391.21"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fmcsa.dot.gov/medical/driver-medical-requirements/medical-applications-and-forms"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fmcsa.dot.gov/regulations/title49/section/391.65" TargetMode="External"/><Relationship Id="rId2" Type="http://schemas.openxmlformats.org/officeDocument/2006/relationships/hyperlink" Target="https://www.fmcsa.dot.gov/regulations/title49/section/391.63" TargetMode="External"/><Relationship Id="rId1" Type="http://schemas.openxmlformats.org/officeDocument/2006/relationships/slideLayout" Target="../slideLayouts/slideLayout2.xml"/><Relationship Id="rId5" Type="http://schemas.openxmlformats.org/officeDocument/2006/relationships/hyperlink" Target="https://www.fmcsa.dot.gov/regulations/title49/part/391" TargetMode="External"/><Relationship Id="rId4" Type="http://schemas.openxmlformats.org/officeDocument/2006/relationships/hyperlink" Target="https://www.fmcsa.dot.gov/regulations/title49/part/383"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1143000" y="1143000"/>
            <a:ext cx="6324600" cy="762000"/>
          </a:xfrm>
        </p:spPr>
        <p:txBody>
          <a:bodyPr/>
          <a:lstStyle/>
          <a:p>
            <a:pPr algn="ctr"/>
            <a:r>
              <a:rPr lang="en-US" sz="3200" dirty="0" smtClean="0"/>
              <a:t>Driver Qualification Files</a:t>
            </a:r>
            <a:endParaRPr lang="en-US" sz="3200" dirty="0"/>
          </a:p>
        </p:txBody>
      </p:sp>
      <p:sp>
        <p:nvSpPr>
          <p:cNvPr id="8" name="Text Placeholder 7"/>
          <p:cNvSpPr>
            <a:spLocks noGrp="1"/>
          </p:cNvSpPr>
          <p:nvPr>
            <p:ph type="body" sz="quarter" idx="10"/>
          </p:nvPr>
        </p:nvSpPr>
        <p:spPr/>
        <p:txBody>
          <a:bodyPr/>
          <a:lstStyle/>
          <a:p>
            <a:r>
              <a:rPr lang="en-US" dirty="0" smtClean="0"/>
              <a:t>Chad Hoppenjan, CDS – Director of Transportation Safety Services</a:t>
            </a:r>
            <a:endParaRPr lang="en-US" dirty="0"/>
          </a:p>
        </p:txBody>
      </p:sp>
      <p:sp>
        <p:nvSpPr>
          <p:cNvPr id="9" name="Text Placeholder 8"/>
          <p:cNvSpPr>
            <a:spLocks noGrp="1"/>
          </p:cNvSpPr>
          <p:nvPr>
            <p:ph type="body" sz="quarter" idx="11"/>
          </p:nvPr>
        </p:nvSpPr>
        <p:spPr/>
        <p:txBody>
          <a:bodyPr/>
          <a:lstStyle/>
          <a:p>
            <a:r>
              <a:rPr lang="en-US" dirty="0" smtClean="0"/>
              <a:t>January 20, 2017</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Driver application – 391.21</a:t>
            </a:r>
            <a:endParaRPr lang="en-US" dirty="0"/>
          </a:p>
        </p:txBody>
      </p:sp>
      <p:pic>
        <p:nvPicPr>
          <p:cNvPr id="7" name="Picture 2"/>
          <p:cNvPicPr>
            <a:picLocks noGrp="1" noChangeAspect="1" noChangeArrowheads="1"/>
          </p:cNvPicPr>
          <p:nvPr>
            <p:ph sz="quarter" idx="10"/>
          </p:nvPr>
        </p:nvPicPr>
        <p:blipFill>
          <a:blip r:embed="rId2" cstate="print"/>
          <a:srcRect/>
          <a:stretch>
            <a:fillRect/>
          </a:stretch>
        </p:blipFill>
        <p:spPr bwMode="auto">
          <a:xfrm>
            <a:off x="443178" y="1600200"/>
            <a:ext cx="8119533" cy="32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Driver application – 391.21</a:t>
            </a:r>
            <a:endParaRPr lang="en-US" dirty="0"/>
          </a:p>
        </p:txBody>
      </p:sp>
      <p:pic>
        <p:nvPicPr>
          <p:cNvPr id="5" name="Picture 3"/>
          <p:cNvPicPr>
            <a:picLocks noGrp="1" noChangeAspect="1" noChangeArrowheads="1"/>
          </p:cNvPicPr>
          <p:nvPr>
            <p:ph sz="quarter" idx="10"/>
          </p:nvPr>
        </p:nvPicPr>
        <p:blipFill>
          <a:blip r:embed="rId2" cstate="print"/>
          <a:srcRect/>
          <a:stretch>
            <a:fillRect/>
          </a:stretch>
        </p:blipFill>
        <p:spPr bwMode="auto">
          <a:xfrm>
            <a:off x="594919" y="1828800"/>
            <a:ext cx="7541703" cy="236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Driver application – 391.21</a:t>
            </a:r>
            <a:endParaRPr lang="en-US" dirty="0"/>
          </a:p>
        </p:txBody>
      </p:sp>
      <p:pic>
        <p:nvPicPr>
          <p:cNvPr id="7" name="Picture 2"/>
          <p:cNvPicPr>
            <a:picLocks noGrp="1" noChangeAspect="1" noChangeArrowheads="1"/>
          </p:cNvPicPr>
          <p:nvPr>
            <p:ph sz="quarter" idx="10"/>
          </p:nvPr>
        </p:nvPicPr>
        <p:blipFill>
          <a:blip r:embed="rId2" cstate="print"/>
          <a:srcRect/>
          <a:stretch>
            <a:fillRect/>
          </a:stretch>
        </p:blipFill>
        <p:spPr bwMode="auto">
          <a:xfrm>
            <a:off x="228600" y="2286000"/>
            <a:ext cx="8425085" cy="144113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Frequently asked Questions – driver applications</a:t>
            </a:r>
            <a:endParaRPr lang="en-US" dirty="0"/>
          </a:p>
        </p:txBody>
      </p:sp>
      <p:sp>
        <p:nvSpPr>
          <p:cNvPr id="8" name="Content Placeholder 7"/>
          <p:cNvSpPr>
            <a:spLocks noGrp="1"/>
          </p:cNvSpPr>
          <p:nvPr>
            <p:ph sz="quarter" idx="10"/>
          </p:nvPr>
        </p:nvSpPr>
        <p:spPr>
          <a:xfrm>
            <a:off x="228600" y="990600"/>
            <a:ext cx="8762999" cy="5181600"/>
          </a:xfrm>
        </p:spPr>
        <p:txBody>
          <a:bodyPr>
            <a:normAutofit fontScale="92500" lnSpcReduction="20000"/>
          </a:bodyPr>
          <a:lstStyle/>
          <a:p>
            <a:r>
              <a:rPr lang="en-US" b="1" dirty="0" smtClean="0"/>
              <a:t>Guidance for § 391.21: Application for employment.</a:t>
            </a:r>
          </a:p>
          <a:p>
            <a:r>
              <a:rPr lang="en-US" b="1" dirty="0" smtClean="0"/>
              <a:t>Question 1: If a driver submits an application for employment and has someone else type, write, or print the answers to the questions for him and he signs the application, does this constitute a valid application?</a:t>
            </a:r>
            <a:endParaRPr lang="en-US" dirty="0" smtClean="0"/>
          </a:p>
          <a:p>
            <a:r>
              <a:rPr lang="en-US" b="1" dirty="0" smtClean="0"/>
              <a:t>Guidance: </a:t>
            </a:r>
            <a:r>
              <a:rPr lang="en-US" dirty="0" smtClean="0"/>
              <a:t>Yes. The applicant, by signing the application, certifies that all entries on it and information therein are true and complete to the best of the applicant’s knowledge.</a:t>
            </a:r>
          </a:p>
          <a:p>
            <a:r>
              <a:rPr lang="en-US" b="1" dirty="0" smtClean="0"/>
              <a:t>Question 2: Is there a prescribed or specified form that must be used when a driver applies for employment, or can a carrier develop its own application?</a:t>
            </a:r>
            <a:endParaRPr lang="en-US" dirty="0" smtClean="0"/>
          </a:p>
          <a:p>
            <a:r>
              <a:rPr lang="en-US" b="1" dirty="0" smtClean="0"/>
              <a:t>Guidance: </a:t>
            </a:r>
            <a:r>
              <a:rPr lang="en-US" dirty="0" smtClean="0"/>
              <a:t>There is no specified form to be used in an application for employment. Carriers may develop their own forms, which may be tailored to their specific needs. The application form must, at the minimum, contain the information specified in </a:t>
            </a:r>
            <a:r>
              <a:rPr lang="en-US" dirty="0" smtClean="0">
                <a:hlinkClick r:id="rId2"/>
              </a:rPr>
              <a:t>§391.21(b)</a:t>
            </a:r>
            <a:r>
              <a:rPr lang="en-US" dirty="0" smtClean="0"/>
              <a:t>.</a:t>
            </a:r>
          </a:p>
          <a:p>
            <a:r>
              <a:rPr lang="en-US" b="1" dirty="0" smtClean="0"/>
              <a:t>Question 4: Must a driver’s application for employment include a social security number (SSN), as required by </a:t>
            </a:r>
            <a:r>
              <a:rPr lang="en-US" b="1" dirty="0" smtClean="0">
                <a:hlinkClick r:id="rId2"/>
              </a:rPr>
              <a:t>section 391.21(b)(2)</a:t>
            </a:r>
            <a:r>
              <a:rPr lang="en-US" b="1" dirty="0" smtClean="0"/>
              <a:t>, if the applicant has religious objections to the SSN and the Social Security Administration does not require him or her to hold such a number?</a:t>
            </a:r>
            <a:endParaRPr lang="en-US" dirty="0" smtClean="0"/>
          </a:p>
          <a:p>
            <a:r>
              <a:rPr lang="en-US" b="1" dirty="0" smtClean="0"/>
              <a:t>Guidance: </a:t>
            </a:r>
            <a:r>
              <a:rPr lang="en-US" dirty="0" smtClean="0"/>
              <a:t>No.</a:t>
            </a:r>
          </a:p>
          <a:p>
            <a:pPr lvl="2">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Commercial driver’s license (</a:t>
            </a:r>
            <a:r>
              <a:rPr lang="en-US" dirty="0" err="1" smtClean="0"/>
              <a:t>cdl</a:t>
            </a:r>
            <a:r>
              <a:rPr lang="en-US" dirty="0" smtClean="0"/>
              <a:t>)</a:t>
            </a:r>
            <a:endParaRPr lang="en-US" dirty="0"/>
          </a:p>
        </p:txBody>
      </p:sp>
      <p:pic>
        <p:nvPicPr>
          <p:cNvPr id="2050" name="Picture 2"/>
          <p:cNvPicPr>
            <a:picLocks noGrp="1" noChangeAspect="1" noChangeArrowheads="1"/>
          </p:cNvPicPr>
          <p:nvPr>
            <p:ph sz="quarter" idx="10"/>
          </p:nvPr>
        </p:nvPicPr>
        <p:blipFill>
          <a:blip r:embed="rId2" cstate="print"/>
          <a:srcRect/>
          <a:stretch>
            <a:fillRect/>
          </a:stretch>
        </p:blipFill>
        <p:spPr bwMode="auto">
          <a:xfrm>
            <a:off x="434340" y="1737360"/>
            <a:ext cx="8351520" cy="36880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Investigations and Inquiries (Within 30 Days of Hire)</a:t>
            </a:r>
            <a:endParaRPr lang="en-US" dirty="0"/>
          </a:p>
        </p:txBody>
      </p:sp>
      <p:sp>
        <p:nvSpPr>
          <p:cNvPr id="4" name="Content Placeholder 3"/>
          <p:cNvSpPr>
            <a:spLocks noGrp="1"/>
          </p:cNvSpPr>
          <p:nvPr>
            <p:ph sz="quarter" idx="10"/>
          </p:nvPr>
        </p:nvSpPr>
        <p:spPr>
          <a:xfrm>
            <a:off x="381000" y="1262265"/>
            <a:ext cx="8381999" cy="4800600"/>
          </a:xfrm>
        </p:spPr>
        <p:txBody>
          <a:bodyPr/>
          <a:lstStyle/>
          <a:p>
            <a:pPr marL="609600" indent="-609600">
              <a:defRPr/>
            </a:pPr>
            <a:r>
              <a:rPr lang="en-US" dirty="0" smtClean="0"/>
              <a:t>§391.23(c)(2) The written record must contain (documentation):</a:t>
            </a:r>
          </a:p>
          <a:p>
            <a:pPr marL="990600" lvl="1" indent="-533400">
              <a:buClr>
                <a:srgbClr val="E5B609"/>
              </a:buClr>
              <a:defRPr/>
            </a:pPr>
            <a:r>
              <a:rPr lang="en-US" sz="1900" dirty="0" smtClean="0">
                <a:solidFill>
                  <a:schemeClr val="tx1">
                    <a:lumMod val="75000"/>
                  </a:schemeClr>
                </a:solidFill>
              </a:rPr>
              <a:t>The name and address of each DOT-regulated employer</a:t>
            </a:r>
          </a:p>
          <a:p>
            <a:pPr marL="990600" lvl="1" indent="-533400">
              <a:buClr>
                <a:srgbClr val="E5B609"/>
              </a:buClr>
              <a:defRPr/>
            </a:pPr>
            <a:r>
              <a:rPr lang="en-US" sz="1900" dirty="0" smtClean="0">
                <a:solidFill>
                  <a:schemeClr val="tx1">
                    <a:lumMod val="75000"/>
                  </a:schemeClr>
                </a:solidFill>
              </a:rPr>
              <a:t>The date the previous employer was contacted</a:t>
            </a:r>
          </a:p>
          <a:p>
            <a:pPr marL="990600" lvl="1" indent="-533400">
              <a:buClr>
                <a:srgbClr val="E5B609"/>
              </a:buClr>
              <a:defRPr/>
            </a:pPr>
            <a:r>
              <a:rPr lang="en-US" sz="1900" dirty="0" smtClean="0">
                <a:solidFill>
                  <a:schemeClr val="tx1">
                    <a:lumMod val="75000"/>
                  </a:schemeClr>
                </a:solidFill>
              </a:rPr>
              <a:t>The date of attempted contact (if no reply/response)</a:t>
            </a:r>
          </a:p>
          <a:p>
            <a:pPr marL="990600" lvl="1" indent="-533400">
              <a:buClr>
                <a:srgbClr val="E5B609"/>
              </a:buClr>
              <a:defRPr/>
            </a:pPr>
            <a:r>
              <a:rPr lang="en-US" sz="1900" dirty="0" smtClean="0">
                <a:solidFill>
                  <a:schemeClr val="tx1">
                    <a:lumMod val="75000"/>
                  </a:schemeClr>
                </a:solidFill>
              </a:rPr>
              <a:t>All safety performance information received</a:t>
            </a:r>
          </a:p>
          <a:p>
            <a:pPr marL="457200" lvl="1" indent="0">
              <a:buNone/>
              <a:defRPr/>
            </a:pPr>
            <a:endParaRPr lang="en-US" sz="1900" dirty="0" smtClean="0">
              <a:solidFill>
                <a:srgbClr val="2D5078"/>
              </a:solidFill>
            </a:endParaRPr>
          </a:p>
          <a:p>
            <a:pPr marL="609600" indent="-609600">
              <a:defRPr/>
            </a:pPr>
            <a:r>
              <a:rPr lang="en-US" dirty="0" smtClean="0"/>
              <a:t>All failures of previous employers to respond to contact must be documented and should be reported to FMCSA under 386.12</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Investigations and Inquiries (Within 30 Days of Hire)</a:t>
            </a:r>
            <a:endParaRPr lang="en-US" dirty="0"/>
          </a:p>
        </p:txBody>
      </p:sp>
      <p:sp>
        <p:nvSpPr>
          <p:cNvPr id="4" name="Content Placeholder 3"/>
          <p:cNvSpPr>
            <a:spLocks noGrp="1"/>
          </p:cNvSpPr>
          <p:nvPr>
            <p:ph sz="quarter" idx="10"/>
          </p:nvPr>
        </p:nvSpPr>
        <p:spPr>
          <a:xfrm>
            <a:off x="381000" y="1262265"/>
            <a:ext cx="8381999" cy="4800600"/>
          </a:xfrm>
        </p:spPr>
        <p:txBody>
          <a:bodyPr/>
          <a:lstStyle/>
          <a:p>
            <a:r>
              <a:rPr lang="en-US" dirty="0" smtClean="0"/>
              <a:t>391.23(d) At a minimum and for the past 3 years, you must obtain from each previous DOT-regulated employer:</a:t>
            </a:r>
          </a:p>
          <a:p>
            <a:pPr marL="990600" lvl="1" indent="-533400">
              <a:buClr>
                <a:srgbClr val="E5B609"/>
              </a:buClr>
            </a:pPr>
            <a:r>
              <a:rPr lang="en-US" sz="1900" dirty="0" smtClean="0">
                <a:solidFill>
                  <a:schemeClr val="tx1">
                    <a:lumMod val="75000"/>
                  </a:schemeClr>
                </a:solidFill>
              </a:rPr>
              <a:t>Driver identification/employment verification information</a:t>
            </a:r>
          </a:p>
          <a:p>
            <a:pPr marL="990600" lvl="1" indent="-533400">
              <a:buClr>
                <a:srgbClr val="E5B609"/>
              </a:buClr>
            </a:pPr>
            <a:r>
              <a:rPr lang="en-US" sz="1900" dirty="0" smtClean="0">
                <a:solidFill>
                  <a:schemeClr val="tx1">
                    <a:lumMod val="75000"/>
                  </a:schemeClr>
                </a:solidFill>
              </a:rPr>
              <a:t>Data regarding any DOT-recordable accident involving the driver</a:t>
            </a:r>
          </a:p>
          <a:p>
            <a:pPr marL="990600" lvl="1" indent="-533400">
              <a:buClr>
                <a:srgbClr val="E5B609"/>
              </a:buClr>
            </a:pPr>
            <a:r>
              <a:rPr lang="en-US" sz="1900" dirty="0" smtClean="0">
                <a:solidFill>
                  <a:schemeClr val="tx1">
                    <a:lumMod val="75000"/>
                  </a:schemeClr>
                </a:solidFill>
              </a:rPr>
              <a:t>Any violations regarding the prohibitions of part 382</a:t>
            </a:r>
          </a:p>
          <a:p>
            <a:pPr marL="990600" lvl="1" indent="-533400">
              <a:buClr>
                <a:srgbClr val="E5B609"/>
              </a:buClr>
            </a:pPr>
            <a:r>
              <a:rPr lang="en-US" sz="1900" dirty="0" smtClean="0">
                <a:solidFill>
                  <a:schemeClr val="tx1">
                    <a:lumMod val="75000"/>
                  </a:schemeClr>
                </a:solidFill>
              </a:rPr>
              <a:t>Information regarding a failure to complete a SAP as required</a:t>
            </a:r>
          </a:p>
          <a:p>
            <a:pPr marL="990600" lvl="1" indent="-533400">
              <a:buClr>
                <a:srgbClr val="E5B609"/>
              </a:buClr>
            </a:pPr>
            <a:endParaRPr lang="en-US" sz="1900" dirty="0" smtClean="0">
              <a:solidFill>
                <a:schemeClr val="tx1">
                  <a:lumMod val="75000"/>
                </a:schemeClr>
              </a:solidFill>
            </a:endParaRPr>
          </a:p>
          <a:p>
            <a:pPr marL="815975" indent="-533400">
              <a:buClr>
                <a:srgbClr val="E5B609"/>
              </a:buClr>
            </a:pPr>
            <a:r>
              <a:rPr lang="en-US" sz="1900" dirty="0" smtClean="0">
                <a:solidFill>
                  <a:schemeClr val="tx1">
                    <a:lumMod val="75000"/>
                  </a:schemeClr>
                </a:solidFill>
              </a:rPr>
              <a:t>If driver does not have three years of driving experience, this must be noted in the file.</a:t>
            </a:r>
          </a:p>
          <a:p>
            <a:pPr marL="815975" indent="-533400">
              <a:buClr>
                <a:srgbClr val="E5B609"/>
              </a:buClr>
            </a:pPr>
            <a:endParaRPr lang="en-US" sz="1900" dirty="0" smtClean="0">
              <a:solidFill>
                <a:schemeClr val="tx1">
                  <a:lumMod val="75000"/>
                </a:schemeClr>
              </a:solidFill>
            </a:endParaRPr>
          </a:p>
          <a:p>
            <a:pPr marL="609600" indent="-609600"/>
            <a:r>
              <a:rPr lang="en-US" dirty="0" smtClean="0">
                <a:solidFill>
                  <a:schemeClr val="tx1">
                    <a:lumMod val="75000"/>
                  </a:schemeClr>
                </a:solidFill>
              </a:rPr>
              <a:t>      You must also provide the driver’s written consent to contact each previous employer </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Annual MVR</a:t>
            </a:r>
            <a:endParaRPr lang="en-US" dirty="0"/>
          </a:p>
        </p:txBody>
      </p:sp>
      <p:sp>
        <p:nvSpPr>
          <p:cNvPr id="4" name="Content Placeholder 3"/>
          <p:cNvSpPr>
            <a:spLocks noGrp="1"/>
          </p:cNvSpPr>
          <p:nvPr>
            <p:ph sz="quarter" idx="10"/>
          </p:nvPr>
        </p:nvSpPr>
        <p:spPr>
          <a:xfrm>
            <a:off x="381000" y="1262265"/>
            <a:ext cx="8381999" cy="4800600"/>
          </a:xfrm>
        </p:spPr>
        <p:txBody>
          <a:bodyPr/>
          <a:lstStyle/>
          <a:p>
            <a:pPr>
              <a:buFont typeface="Arial" pitchFamily="34" charset="0"/>
              <a:buChar char="•"/>
            </a:pPr>
            <a:r>
              <a:rPr lang="en-US" dirty="0" smtClean="0"/>
              <a:t>  MVRs must be obtained every 12 months.</a:t>
            </a:r>
          </a:p>
          <a:p>
            <a:pPr>
              <a:buFont typeface="Arial" pitchFamily="34" charset="0"/>
              <a:buChar char="•"/>
            </a:pPr>
            <a:endParaRPr lang="en-US" dirty="0" smtClean="0"/>
          </a:p>
          <a:p>
            <a:pPr>
              <a:buFont typeface="Arial" pitchFamily="34" charset="0"/>
              <a:buChar char="•"/>
            </a:pPr>
            <a:r>
              <a:rPr lang="en-US" dirty="0" smtClean="0"/>
              <a:t>  Anything greater than 12 months is an error.</a:t>
            </a:r>
          </a:p>
          <a:p>
            <a:endParaRPr lang="en-US" dirty="0" smtClean="0"/>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Certificate of Violations  (Driver completes)</a:t>
            </a:r>
            <a:endParaRPr lang="en-US" dirty="0"/>
          </a:p>
        </p:txBody>
      </p:sp>
      <p:pic>
        <p:nvPicPr>
          <p:cNvPr id="3074" name="Picture 2"/>
          <p:cNvPicPr>
            <a:picLocks noGrp="1" noChangeAspect="1" noChangeArrowheads="1"/>
          </p:cNvPicPr>
          <p:nvPr>
            <p:ph sz="quarter" idx="10"/>
          </p:nvPr>
        </p:nvPicPr>
        <p:blipFill>
          <a:blip r:embed="rId2" cstate="print"/>
          <a:srcRect/>
          <a:stretch>
            <a:fillRect/>
          </a:stretch>
        </p:blipFill>
        <p:spPr bwMode="auto">
          <a:xfrm>
            <a:off x="557084" y="1262063"/>
            <a:ext cx="8029832"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Annual review of Violations (company completes)</a:t>
            </a:r>
            <a:endParaRPr lang="en-US" dirty="0"/>
          </a:p>
        </p:txBody>
      </p:sp>
      <p:pic>
        <p:nvPicPr>
          <p:cNvPr id="4098" name="Picture 2"/>
          <p:cNvPicPr>
            <a:picLocks noGrp="1" noChangeAspect="1" noChangeArrowheads="1"/>
          </p:cNvPicPr>
          <p:nvPr>
            <p:ph sz="quarter" idx="10"/>
          </p:nvPr>
        </p:nvPicPr>
        <p:blipFill>
          <a:blip r:embed="rId2" cstate="print"/>
          <a:srcRect/>
          <a:stretch>
            <a:fillRect/>
          </a:stretch>
        </p:blipFill>
        <p:spPr bwMode="auto">
          <a:xfrm>
            <a:off x="762000" y="1467762"/>
            <a:ext cx="7772400" cy="43892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DQ file contents – 391.51</a:t>
            </a:r>
            <a:endParaRPr lang="en-US" dirty="0"/>
          </a:p>
        </p:txBody>
      </p:sp>
      <p:sp>
        <p:nvSpPr>
          <p:cNvPr id="8" name="Content Placeholder 7"/>
          <p:cNvSpPr>
            <a:spLocks noGrp="1"/>
          </p:cNvSpPr>
          <p:nvPr>
            <p:ph sz="quarter" idx="10"/>
          </p:nvPr>
        </p:nvSpPr>
        <p:spPr>
          <a:xfrm>
            <a:off x="228600" y="990600"/>
            <a:ext cx="8762999" cy="5181600"/>
          </a:xfrm>
        </p:spPr>
        <p:txBody>
          <a:bodyPr>
            <a:normAutofit/>
          </a:bodyPr>
          <a:lstStyle/>
          <a:p>
            <a:r>
              <a:rPr lang="en-US" sz="1400" dirty="0" smtClean="0"/>
              <a:t>Every motor carrier must maintain a driver qualification file for each driver it employs.  A complete listing of all driver qualification requirements is listed under Part 391 of the Federal Motor Carrier Safety Regulations.</a:t>
            </a:r>
          </a:p>
          <a:p>
            <a:r>
              <a:rPr lang="en-US" sz="1400" b="1" u="sng" dirty="0" smtClean="0"/>
              <a:t>What’s Required</a:t>
            </a:r>
            <a:endParaRPr lang="en-US" sz="1400" dirty="0" smtClean="0"/>
          </a:p>
          <a:p>
            <a:r>
              <a:rPr lang="en-US" sz="1400" dirty="0" smtClean="0"/>
              <a:t>Part 391 of the Federal Motor Carrier Safety Regulations details what a driver qualification file must contain.</a:t>
            </a:r>
          </a:p>
          <a:p>
            <a:r>
              <a:rPr lang="en-US" sz="1400" u="sng" dirty="0" smtClean="0"/>
              <a:t>https://www.fmcsa.dot.gov/regulations/title49/part/391</a:t>
            </a:r>
            <a:endParaRPr lang="en-US" sz="1400" dirty="0" smtClean="0"/>
          </a:p>
          <a:p>
            <a:endParaRPr lang="en-US" sz="11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Medical examiner’s certificate – 391.41</a:t>
            </a:r>
            <a:endParaRPr lang="en-US" dirty="0"/>
          </a:p>
        </p:txBody>
      </p:sp>
      <p:sp>
        <p:nvSpPr>
          <p:cNvPr id="4" name="Content Placeholder 3"/>
          <p:cNvSpPr>
            <a:spLocks noGrp="1"/>
          </p:cNvSpPr>
          <p:nvPr>
            <p:ph sz="quarter" idx="10"/>
          </p:nvPr>
        </p:nvSpPr>
        <p:spPr>
          <a:xfrm>
            <a:off x="381000" y="1066800"/>
            <a:ext cx="8534399" cy="4996065"/>
          </a:xfrm>
        </p:spPr>
        <p:txBody>
          <a:bodyPr>
            <a:normAutofit fontScale="92500" lnSpcReduction="10000"/>
          </a:bodyPr>
          <a:lstStyle/>
          <a:p>
            <a:pPr marL="285750" indent="-285750">
              <a:lnSpc>
                <a:spcPct val="90000"/>
              </a:lnSpc>
              <a:buClr>
                <a:srgbClr val="E5B609"/>
              </a:buClr>
              <a:buFont typeface="Arial" pitchFamily="34" charset="0"/>
              <a:buChar char="•"/>
            </a:pPr>
            <a:r>
              <a:rPr lang="en-US" dirty="0" smtClean="0"/>
              <a:t>Has no loss of a foot, a leg a hand, or an arm</a:t>
            </a:r>
          </a:p>
          <a:p>
            <a:pPr marL="285750" indent="-285750">
              <a:lnSpc>
                <a:spcPct val="90000"/>
              </a:lnSpc>
              <a:buClr>
                <a:srgbClr val="E5B609"/>
              </a:buClr>
              <a:buFont typeface="Arial" pitchFamily="34" charset="0"/>
              <a:buChar char="•"/>
            </a:pPr>
            <a:r>
              <a:rPr lang="en-US" dirty="0" smtClean="0"/>
              <a:t>Has no established medical history or clinical diagnosis of diabetes requiring insulin for control</a:t>
            </a:r>
          </a:p>
          <a:p>
            <a:pPr marL="285750" indent="-285750">
              <a:lnSpc>
                <a:spcPct val="90000"/>
              </a:lnSpc>
              <a:buClr>
                <a:srgbClr val="E5B609"/>
              </a:buClr>
              <a:buFont typeface="Arial" pitchFamily="34" charset="0"/>
              <a:buChar char="•"/>
            </a:pPr>
            <a:r>
              <a:rPr lang="en-US" dirty="0" smtClean="0"/>
              <a:t>Has no clinical diagnosis of any disqualifying heart disease</a:t>
            </a:r>
          </a:p>
          <a:p>
            <a:pPr marL="285750" indent="-285750">
              <a:lnSpc>
                <a:spcPct val="90000"/>
              </a:lnSpc>
              <a:buClr>
                <a:srgbClr val="E5B609"/>
              </a:buClr>
              <a:buFont typeface="Arial" pitchFamily="34" charset="0"/>
              <a:buChar char="•"/>
            </a:pPr>
            <a:r>
              <a:rPr lang="en-US" dirty="0" smtClean="0"/>
              <a:t>Has no clinical diagnosis of high blood pressure in accordance with new guidelines</a:t>
            </a:r>
          </a:p>
          <a:p>
            <a:pPr marL="285750" indent="-285750">
              <a:lnSpc>
                <a:spcPct val="90000"/>
              </a:lnSpc>
              <a:buClr>
                <a:srgbClr val="E5B609"/>
              </a:buClr>
              <a:buFont typeface="Arial" pitchFamily="34" charset="0"/>
              <a:buChar char="•"/>
            </a:pPr>
            <a:r>
              <a:rPr lang="en-US" dirty="0" smtClean="0"/>
              <a:t>Has no clinical diagnosis of epilepsy</a:t>
            </a:r>
          </a:p>
          <a:p>
            <a:pPr marL="285750" indent="-285750">
              <a:lnSpc>
                <a:spcPct val="90000"/>
              </a:lnSpc>
              <a:buClr>
                <a:srgbClr val="E5B609"/>
              </a:buClr>
              <a:buFont typeface="Arial" pitchFamily="34" charset="0"/>
              <a:buChar char="•"/>
            </a:pPr>
            <a:r>
              <a:rPr lang="en-US" dirty="0" smtClean="0"/>
              <a:t>Has 20/40 vision or better with corrected lenses</a:t>
            </a:r>
          </a:p>
          <a:p>
            <a:pPr marL="285750" indent="-285750">
              <a:lnSpc>
                <a:spcPct val="90000"/>
              </a:lnSpc>
              <a:buClr>
                <a:srgbClr val="E5B609"/>
              </a:buClr>
              <a:buFont typeface="Arial" pitchFamily="34" charset="0"/>
              <a:buChar char="•"/>
            </a:pPr>
            <a:r>
              <a:rPr lang="en-US" dirty="0" smtClean="0"/>
              <a:t>Has distant binocular acuity of at least 20/40 in both eyes</a:t>
            </a:r>
          </a:p>
          <a:p>
            <a:pPr marL="285750" indent="-285750">
              <a:lnSpc>
                <a:spcPct val="90000"/>
              </a:lnSpc>
              <a:buClr>
                <a:srgbClr val="E5B609"/>
              </a:buClr>
              <a:buFont typeface="Arial" pitchFamily="34" charset="0"/>
              <a:buChar char="•"/>
            </a:pPr>
            <a:r>
              <a:rPr lang="en-US" dirty="0" smtClean="0"/>
              <a:t>Has the ability to recognize the colors of traffic signals</a:t>
            </a:r>
          </a:p>
          <a:p>
            <a:pPr marL="285750" indent="-285750">
              <a:lnSpc>
                <a:spcPct val="90000"/>
              </a:lnSpc>
              <a:buClr>
                <a:srgbClr val="E5B609"/>
              </a:buClr>
              <a:buFont typeface="Arial" pitchFamily="34" charset="0"/>
              <a:buChar char="•"/>
            </a:pPr>
            <a:r>
              <a:rPr lang="en-US" dirty="0" smtClean="0"/>
              <a:t>Has hearing to perceive a forced whisper</a:t>
            </a:r>
          </a:p>
          <a:p>
            <a:pPr marL="285750" indent="-285750">
              <a:lnSpc>
                <a:spcPct val="90000"/>
              </a:lnSpc>
              <a:buClr>
                <a:srgbClr val="E5B609"/>
              </a:buClr>
              <a:buFont typeface="Arial" pitchFamily="34" charset="0"/>
              <a:buChar char="•"/>
            </a:pPr>
            <a:r>
              <a:rPr lang="en-US" dirty="0" smtClean="0"/>
              <a:t>Has no history of drug (Schedule 1) use or any other substance identified in Appendix D</a:t>
            </a:r>
          </a:p>
          <a:p>
            <a:pPr marL="285750" indent="-285750">
              <a:lnSpc>
                <a:spcPct val="90000"/>
              </a:lnSpc>
              <a:buClr>
                <a:srgbClr val="E5B609"/>
              </a:buClr>
              <a:buFont typeface="Arial" pitchFamily="34" charset="0"/>
              <a:buChar char="•"/>
            </a:pPr>
            <a:r>
              <a:rPr lang="en-US" dirty="0" smtClean="0"/>
              <a:t>Has no clinical diagnosis of alcoholism</a:t>
            </a: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Medical examiner’s certificate – 391.41</a:t>
            </a:r>
            <a:endParaRPr lang="en-US" dirty="0"/>
          </a:p>
        </p:txBody>
      </p:sp>
      <p:sp>
        <p:nvSpPr>
          <p:cNvPr id="4" name="Content Placeholder 3"/>
          <p:cNvSpPr>
            <a:spLocks noGrp="1"/>
          </p:cNvSpPr>
          <p:nvPr>
            <p:ph sz="quarter" idx="10"/>
          </p:nvPr>
        </p:nvSpPr>
        <p:spPr>
          <a:xfrm>
            <a:off x="381000" y="1066800"/>
            <a:ext cx="8534399" cy="4996065"/>
          </a:xfrm>
        </p:spPr>
        <p:txBody>
          <a:bodyPr>
            <a:normAutofit/>
          </a:bodyPr>
          <a:lstStyle/>
          <a:p>
            <a:pPr>
              <a:buFont typeface="Arial" pitchFamily="34" charset="0"/>
              <a:buChar char="•"/>
            </a:pPr>
            <a:r>
              <a:rPr lang="en-US" dirty="0" smtClean="0"/>
              <a:t>  Recommend retaining long form in file, if possible.  Will allow you to check for errors that medical examiner may have made.</a:t>
            </a:r>
          </a:p>
          <a:p>
            <a:pPr>
              <a:buFont typeface="Arial" pitchFamily="34" charset="0"/>
              <a:buChar char="•"/>
            </a:pPr>
            <a:endParaRPr lang="en-US" dirty="0" smtClean="0"/>
          </a:p>
          <a:p>
            <a:pPr>
              <a:buFont typeface="Arial" pitchFamily="34" charset="0"/>
              <a:buChar char="•"/>
            </a:pPr>
            <a:r>
              <a:rPr lang="en-US" dirty="0" smtClean="0"/>
              <a:t>  Recommend maintaining medical certificate in file, if possible.</a:t>
            </a:r>
          </a:p>
          <a:p>
            <a:pPr>
              <a:buFont typeface="Arial" pitchFamily="34" charset="0"/>
              <a:buChar char="•"/>
            </a:pPr>
            <a:endParaRPr lang="en-US" dirty="0" smtClean="0"/>
          </a:p>
          <a:p>
            <a:pPr>
              <a:buFont typeface="Arial" pitchFamily="34" charset="0"/>
              <a:buChar char="•"/>
            </a:pPr>
            <a:r>
              <a:rPr lang="en-US" dirty="0" smtClean="0"/>
              <a:t>  Must maintain 3 total years of medical certificates.</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Medical examiner’s certificate – 391.41</a:t>
            </a:r>
            <a:endParaRPr lang="en-US" dirty="0"/>
          </a:p>
        </p:txBody>
      </p:sp>
      <p:sp>
        <p:nvSpPr>
          <p:cNvPr id="4" name="Content Placeholder 3"/>
          <p:cNvSpPr>
            <a:spLocks noGrp="1"/>
          </p:cNvSpPr>
          <p:nvPr>
            <p:ph sz="quarter" idx="10"/>
          </p:nvPr>
        </p:nvSpPr>
        <p:spPr>
          <a:xfrm>
            <a:off x="381000" y="1066800"/>
            <a:ext cx="8534399" cy="4996065"/>
          </a:xfrm>
        </p:spPr>
        <p:txBody>
          <a:bodyPr>
            <a:normAutofit/>
          </a:bodyPr>
          <a:lstStyle/>
          <a:p>
            <a:r>
              <a:rPr lang="en-US" u="sng" dirty="0" smtClean="0">
                <a:hlinkClick r:id="rId2"/>
              </a:rPr>
              <a:t>https://www.fmcsa.dot.gov/medical/driver-medical-requirements/medical-applications-and-forms</a:t>
            </a:r>
          </a:p>
          <a:p>
            <a:endParaRPr lang="en-US" dirty="0" smtClean="0"/>
          </a:p>
          <a:p>
            <a:r>
              <a:rPr lang="en-US" dirty="0" smtClean="0"/>
              <a:t>Link to all </a:t>
            </a:r>
            <a:r>
              <a:rPr lang="en-US" dirty="0" err="1" smtClean="0"/>
              <a:t>appliacable</a:t>
            </a:r>
            <a:r>
              <a:rPr lang="en-US" dirty="0" smtClean="0"/>
              <a:t> forms.</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1800" dirty="0" smtClean="0"/>
              <a:t>Are Your Doctor’s or the Drivers’ Doctors Certified with the National Registry?</a:t>
            </a:r>
            <a:endParaRPr lang="en-US" sz="1800" dirty="0"/>
          </a:p>
        </p:txBody>
      </p:sp>
      <p:pic>
        <p:nvPicPr>
          <p:cNvPr id="5" name="Picture 2"/>
          <p:cNvPicPr>
            <a:picLocks noGrp="1" noChangeAspect="1" noChangeArrowheads="1"/>
          </p:cNvPicPr>
          <p:nvPr>
            <p:ph sz="quarter" idx="10"/>
          </p:nvPr>
        </p:nvPicPr>
        <p:blipFill>
          <a:blip r:embed="rId2" cstate="print"/>
          <a:srcRect/>
          <a:stretch>
            <a:fillRect/>
          </a:stretch>
        </p:blipFill>
        <p:spPr bwMode="auto">
          <a:xfrm>
            <a:off x="1066800" y="1066800"/>
            <a:ext cx="6886674" cy="52045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1800" dirty="0" smtClean="0"/>
              <a:t>Are Your Doctor’s or the Drivers’ Doctors Certified with the National Registry?</a:t>
            </a:r>
            <a:endParaRPr lang="en-US" sz="1800" dirty="0"/>
          </a:p>
        </p:txBody>
      </p:sp>
      <p:pic>
        <p:nvPicPr>
          <p:cNvPr id="7" name="Picture 2"/>
          <p:cNvPicPr>
            <a:picLocks noGrp="1" noChangeAspect="1" noChangeArrowheads="1"/>
          </p:cNvPicPr>
          <p:nvPr>
            <p:ph sz="quarter" idx="10"/>
          </p:nvPr>
        </p:nvPicPr>
        <p:blipFill>
          <a:blip r:embed="rId2" cstate="print"/>
          <a:srcRect/>
          <a:stretch>
            <a:fillRect/>
          </a:stretch>
        </p:blipFill>
        <p:spPr bwMode="auto">
          <a:xfrm>
            <a:off x="2057400" y="926338"/>
            <a:ext cx="5181600" cy="547204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DQ Files – Frequently asked questions</a:t>
            </a:r>
            <a:endParaRPr lang="en-US" dirty="0"/>
          </a:p>
        </p:txBody>
      </p:sp>
      <p:sp>
        <p:nvSpPr>
          <p:cNvPr id="4" name="Content Placeholder 3"/>
          <p:cNvSpPr>
            <a:spLocks noGrp="1"/>
          </p:cNvSpPr>
          <p:nvPr>
            <p:ph sz="quarter" idx="10"/>
          </p:nvPr>
        </p:nvSpPr>
        <p:spPr>
          <a:xfrm>
            <a:off x="381000" y="1066800"/>
            <a:ext cx="8534399" cy="4996065"/>
          </a:xfrm>
        </p:spPr>
        <p:txBody>
          <a:bodyPr>
            <a:normAutofit/>
          </a:bodyPr>
          <a:lstStyle/>
          <a:p>
            <a:r>
              <a:rPr lang="en-US" b="1" dirty="0" smtClean="0"/>
              <a:t>Question 2: How does </a:t>
            </a:r>
            <a:r>
              <a:rPr lang="en-US" b="1" dirty="0" smtClean="0">
                <a:hlinkClick r:id="rId2"/>
              </a:rPr>
              <a:t>§391.63</a:t>
            </a:r>
            <a:r>
              <a:rPr lang="en-US" b="1" dirty="0" smtClean="0"/>
              <a:t> apply when motor carriers obtain, from a driver leasing service, intermittent, casual, or occasional drivers who are on temporary assignments to multiple motor carriers? </a:t>
            </a:r>
            <a:endParaRPr lang="en-US" dirty="0" smtClean="0"/>
          </a:p>
          <a:p>
            <a:r>
              <a:rPr lang="en-US" b="1" dirty="0" smtClean="0"/>
              <a:t>Guidance: </a:t>
            </a:r>
            <a:r>
              <a:rPr lang="en-US" dirty="0" smtClean="0"/>
              <a:t>If an intermittent, casual, or occasional driver has only been fully qualified by a driver leasing service or similar non-motor carrier entity, and has never been fully qualified by a motor carrier, the first motor carrier employing such a driver must ensure that the driver is fully qualified, and must keep a complete driver qualification file for that driver. It was the intention of §</a:t>
            </a:r>
            <a:r>
              <a:rPr lang="en-US" dirty="0" smtClean="0">
                <a:hlinkClick r:id="rId2"/>
              </a:rPr>
              <a:t>§391.63</a:t>
            </a:r>
            <a:r>
              <a:rPr lang="en-US" dirty="0" smtClean="0"/>
              <a:t> and </a:t>
            </a:r>
            <a:r>
              <a:rPr lang="en-US" dirty="0" smtClean="0">
                <a:hlinkClick r:id="rId3"/>
              </a:rPr>
              <a:t>391.65</a:t>
            </a:r>
            <a:r>
              <a:rPr lang="en-US" dirty="0" smtClean="0"/>
              <a:t> to require that a driver, before entering the status of an "intermittent, casual, or occasional" driver, be fully qualified by a motor carrier. In a contractual relationship between a motor carrier and a driver leasing service, this may be accomplished by a motor carrier designating a driver leasing service as its agent to perform the qualification procedures in accordance with </a:t>
            </a:r>
            <a:r>
              <a:rPr lang="en-US" dirty="0" smtClean="0">
                <a:hlinkClick r:id="rId4"/>
              </a:rPr>
              <a:t>parts 383</a:t>
            </a:r>
            <a:r>
              <a:rPr lang="en-US" dirty="0" smtClean="0"/>
              <a:t> and </a:t>
            </a:r>
            <a:r>
              <a:rPr lang="en-US" dirty="0" smtClean="0">
                <a:hlinkClick r:id="rId5"/>
              </a:rPr>
              <a:t>391</a:t>
            </a:r>
            <a:r>
              <a:rPr lang="en-US" dirty="0" smtClean="0"/>
              <a:t>. However, in such a case, the motor carrier will be held liable for any violations of the FMCSRs committed by its agent.</a:t>
            </a: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dirty="0" smtClean="0"/>
              <a:t>QUESTIONS?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DQ file contents – 391.51</a:t>
            </a:r>
            <a:endParaRPr lang="en-US" dirty="0"/>
          </a:p>
        </p:txBody>
      </p:sp>
      <p:sp>
        <p:nvSpPr>
          <p:cNvPr id="8" name="Content Placeholder 7"/>
          <p:cNvSpPr>
            <a:spLocks noGrp="1"/>
          </p:cNvSpPr>
          <p:nvPr>
            <p:ph sz="quarter" idx="10"/>
          </p:nvPr>
        </p:nvSpPr>
        <p:spPr>
          <a:xfrm>
            <a:off x="228600" y="990600"/>
            <a:ext cx="8762999" cy="5181600"/>
          </a:xfrm>
        </p:spPr>
        <p:txBody>
          <a:bodyPr>
            <a:normAutofit/>
          </a:bodyPr>
          <a:lstStyle/>
          <a:p>
            <a:r>
              <a:rPr lang="en-US" sz="1400" b="1" dirty="0" smtClean="0"/>
              <a:t>The following documents are to be included in a DQ file for each regularly employed driver (any employee with a CDL) (Part 391.51 of the Federal Motor Carrier Safety Regulations):</a:t>
            </a:r>
            <a:endParaRPr lang="en-US" sz="1400" dirty="0" smtClean="0"/>
          </a:p>
          <a:p>
            <a:pPr marL="342900" lvl="0" indent="-342900">
              <a:buFont typeface="+mj-lt"/>
              <a:buAutoNum type="arabicPeriod"/>
            </a:pPr>
            <a:r>
              <a:rPr lang="en-US" sz="1400" dirty="0" smtClean="0"/>
              <a:t>Driver's application for employment (always should be reviewed by attorney or Human Resources’ professional for compliance and correctness).</a:t>
            </a:r>
          </a:p>
          <a:p>
            <a:pPr marL="342900" lvl="0" indent="-342900">
              <a:buFont typeface="+mj-lt"/>
              <a:buAutoNum type="arabicPeriod"/>
            </a:pPr>
            <a:r>
              <a:rPr lang="en-US" sz="1400" dirty="0" smtClean="0"/>
              <a:t>Motor vehicle record (MVR) from state(s), obtained at time of hire (Original MVR; kept for length of employment and for three years thereafter).</a:t>
            </a:r>
          </a:p>
          <a:p>
            <a:pPr marL="342900" lvl="0" indent="-342900">
              <a:buFont typeface="+mj-lt"/>
              <a:buAutoNum type="arabicPeriod"/>
            </a:pPr>
            <a:r>
              <a:rPr lang="en-US" sz="1400" dirty="0" smtClean="0"/>
              <a:t>Road test form and certificate, or copy of CDL accepted in lieu of road test.</a:t>
            </a:r>
          </a:p>
          <a:p>
            <a:pPr marL="342900" lvl="0" indent="-342900">
              <a:buFont typeface="+mj-lt"/>
              <a:buAutoNum type="arabicPeriod"/>
            </a:pPr>
            <a:r>
              <a:rPr lang="en-US" sz="1400" dirty="0" smtClean="0"/>
              <a:t>Medical exam certificate or (for CDL/CLP drivers) MVR showing current medical certification status (must be obtained within 15 days of driver obtaining or renewing medical certificate).</a:t>
            </a:r>
          </a:p>
          <a:p>
            <a:pPr marL="342900" lvl="0" indent="-342900">
              <a:buFont typeface="+mj-lt"/>
              <a:buAutoNum type="arabicPeriod"/>
            </a:pPr>
            <a:r>
              <a:rPr lang="en-US" sz="1400" dirty="0" smtClean="0"/>
              <a:t>Verification that the medical examiner was listed on the National Registry of Certified Medical Examiners (for all exams after May 20, 2014).</a:t>
            </a:r>
          </a:p>
          <a:p>
            <a:pPr marL="342900" lvl="0" indent="-342900">
              <a:buFont typeface="+mj-lt"/>
              <a:buAutoNum type="arabicPeriod"/>
            </a:pPr>
            <a:r>
              <a:rPr lang="en-US" sz="1400" dirty="0" smtClean="0"/>
              <a:t>Annual motor vehicle record (MVR) (keep for three years).</a:t>
            </a:r>
          </a:p>
          <a:p>
            <a:pPr marL="342900" lvl="0" indent="-342900">
              <a:buFont typeface="+mj-lt"/>
              <a:buAutoNum type="arabicPeriod"/>
            </a:pPr>
            <a:r>
              <a:rPr lang="en-US" sz="1400" dirty="0" smtClean="0"/>
              <a:t>Annual review of driving record.</a:t>
            </a:r>
          </a:p>
          <a:p>
            <a:pPr marL="342900" lvl="0" indent="-342900">
              <a:buFont typeface="+mj-lt"/>
              <a:buAutoNum type="arabicPeriod"/>
            </a:pPr>
            <a:r>
              <a:rPr lang="en-US" sz="1400" dirty="0" smtClean="0"/>
              <a:t>Certificate of Violations.</a:t>
            </a:r>
          </a:p>
          <a:p>
            <a:pPr marL="342900" lvl="0" indent="-342900">
              <a:buFont typeface="+mj-lt"/>
              <a:buAutoNum type="arabicPeriod"/>
            </a:pPr>
            <a:r>
              <a:rPr lang="en-US" sz="1400" dirty="0" smtClean="0"/>
              <a:t>Pre-Employment Screening Program is not required to be placed in the DQ File.</a:t>
            </a:r>
          </a:p>
          <a:p>
            <a:pPr marL="342900" lvl="0" indent="-342900"/>
            <a:endParaRPr lang="en-US" sz="1400" dirty="0" smtClean="0"/>
          </a:p>
          <a:p>
            <a:endParaRPr lang="en-US" sz="14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DQ file contents – 391.51</a:t>
            </a:r>
            <a:endParaRPr lang="en-US" dirty="0"/>
          </a:p>
        </p:txBody>
      </p:sp>
      <p:sp>
        <p:nvSpPr>
          <p:cNvPr id="8" name="Content Placeholder 7"/>
          <p:cNvSpPr>
            <a:spLocks noGrp="1"/>
          </p:cNvSpPr>
          <p:nvPr>
            <p:ph sz="quarter" idx="10"/>
          </p:nvPr>
        </p:nvSpPr>
        <p:spPr>
          <a:xfrm>
            <a:off x="228600" y="990600"/>
            <a:ext cx="8762999" cy="5181600"/>
          </a:xfrm>
        </p:spPr>
        <p:txBody>
          <a:bodyPr>
            <a:normAutofit/>
          </a:bodyPr>
          <a:lstStyle/>
          <a:p>
            <a:r>
              <a:rPr lang="en-US" sz="1400" b="1" dirty="0" smtClean="0"/>
              <a:t>The following documents are also required, but are not applicable to all drivers:</a:t>
            </a:r>
            <a:endParaRPr lang="en-US" sz="1400" dirty="0" smtClean="0"/>
          </a:p>
          <a:p>
            <a:pPr lvl="0">
              <a:buFont typeface="Arial" pitchFamily="34" charset="0"/>
              <a:buChar char="•"/>
            </a:pPr>
            <a:r>
              <a:rPr lang="en-US" sz="1400" dirty="0" smtClean="0"/>
              <a:t> Documentation of any medical variance, exemption, or waiver.</a:t>
            </a:r>
          </a:p>
          <a:p>
            <a:pPr lvl="0">
              <a:buFont typeface="Arial" pitchFamily="34" charset="0"/>
              <a:buChar char="•"/>
            </a:pPr>
            <a:r>
              <a:rPr lang="en-US" sz="1400" dirty="0" smtClean="0"/>
              <a:t> Longer Combination Vehicle (LCV) Driver-Training Certificate.</a:t>
            </a:r>
          </a:p>
          <a:p>
            <a:pPr lvl="0">
              <a:buFont typeface="Arial" pitchFamily="34" charset="0"/>
              <a:buChar char="•"/>
            </a:pPr>
            <a:r>
              <a:rPr lang="en-US" sz="1400" dirty="0" smtClean="0"/>
              <a:t> Entry-level driver training certificate.</a:t>
            </a:r>
          </a:p>
          <a:p>
            <a:pPr marL="342900" lvl="0" indent="-342900"/>
            <a:endParaRPr lang="en-US" sz="1400" dirty="0" smtClean="0"/>
          </a:p>
          <a:p>
            <a:r>
              <a:rPr lang="en-US" sz="1400" dirty="0" smtClean="0"/>
              <a:t>Section 391.53 details additional information related to a driver’s three-year safety performance history, to be kept in a secure location with controlled access (these should be kept separate of driver qualification files):</a:t>
            </a:r>
          </a:p>
          <a:p>
            <a:pPr lvl="0">
              <a:buFont typeface="Arial" pitchFamily="34" charset="0"/>
              <a:buChar char="•"/>
            </a:pPr>
            <a:r>
              <a:rPr lang="en-US" sz="1400" dirty="0" smtClean="0"/>
              <a:t> Driver’s written authorization to seek information about drug/alcohol testing history</a:t>
            </a:r>
          </a:p>
          <a:p>
            <a:pPr lvl="0">
              <a:buFont typeface="Arial" pitchFamily="34" charset="0"/>
              <a:buChar char="•"/>
            </a:pPr>
            <a:r>
              <a:rPr lang="en-US" sz="1400" dirty="0" smtClean="0"/>
              <a:t> Response(s) received from previous employer(s) or documentation of efforts to obtain the information.</a:t>
            </a:r>
          </a:p>
          <a:p>
            <a:endParaRPr lang="en-US" sz="14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Basic driver qualifications under 391.11</a:t>
            </a:r>
            <a:endParaRPr lang="en-US" dirty="0"/>
          </a:p>
        </p:txBody>
      </p:sp>
      <p:sp>
        <p:nvSpPr>
          <p:cNvPr id="8" name="Content Placeholder 7"/>
          <p:cNvSpPr>
            <a:spLocks noGrp="1"/>
          </p:cNvSpPr>
          <p:nvPr>
            <p:ph sz="quarter" idx="10"/>
          </p:nvPr>
        </p:nvSpPr>
        <p:spPr>
          <a:xfrm>
            <a:off x="228600" y="990600"/>
            <a:ext cx="8762999" cy="5181600"/>
          </a:xfrm>
        </p:spPr>
        <p:txBody>
          <a:bodyPr>
            <a:normAutofit/>
          </a:bodyPr>
          <a:lstStyle/>
          <a:p>
            <a:r>
              <a:rPr lang="en-US" sz="1400" b="1" dirty="0" smtClean="0"/>
              <a:t>Other Basic driver qualification requirements for drivers include the following:</a:t>
            </a:r>
          </a:p>
          <a:p>
            <a:pPr marL="342900" lvl="0" indent="-342900">
              <a:buFont typeface="+mj-lt"/>
              <a:buAutoNum type="arabicPeriod"/>
            </a:pPr>
            <a:r>
              <a:rPr lang="en-US" sz="1400" dirty="0" smtClean="0"/>
              <a:t>Must be at least 21 years old;</a:t>
            </a:r>
          </a:p>
          <a:p>
            <a:pPr marL="342900" lvl="0" indent="-342900">
              <a:buFont typeface="+mj-lt"/>
              <a:buAutoNum type="arabicPeriod"/>
            </a:pPr>
            <a:r>
              <a:rPr lang="en-US" sz="1400" dirty="0" smtClean="0"/>
              <a:t>Can read and speak the English language well enough to do the job (including being able to read traffic signs, complete forms, and converse with enforcement officers);</a:t>
            </a:r>
          </a:p>
          <a:p>
            <a:pPr marL="342900" lvl="0" indent="-342900">
              <a:buFont typeface="+mj-lt"/>
              <a:buAutoNum type="arabicPeriod"/>
            </a:pPr>
            <a:r>
              <a:rPr lang="en-US" sz="1400" dirty="0" smtClean="0"/>
              <a:t>Can safely operate the motor vehicle he/she will be driving;</a:t>
            </a:r>
          </a:p>
          <a:p>
            <a:pPr marL="342900" lvl="0" indent="-342900">
              <a:buFont typeface="+mj-lt"/>
              <a:buAutoNum type="arabicPeriod"/>
            </a:pPr>
            <a:r>
              <a:rPr lang="en-US" sz="1400" dirty="0" smtClean="0"/>
              <a:t>Is physically qualified to operate the vehicle in accordance with Sec. 391.41;</a:t>
            </a:r>
          </a:p>
          <a:p>
            <a:pPr marL="342900" lvl="0" indent="-342900">
              <a:buFont typeface="+mj-lt"/>
              <a:buAutoNum type="arabicPeriod"/>
            </a:pPr>
            <a:r>
              <a:rPr lang="en-US" sz="1400" dirty="0" smtClean="0"/>
              <a:t>Has a currently valid commercial motor vehicle operator’s license issued by only one state or jurisdiction;</a:t>
            </a:r>
          </a:p>
          <a:p>
            <a:pPr marL="342900" lvl="0" indent="-342900">
              <a:buFont typeface="+mj-lt"/>
              <a:buAutoNum type="arabicPeriod"/>
            </a:pPr>
            <a:r>
              <a:rPr lang="en-US" sz="1400" dirty="0" smtClean="0"/>
              <a:t>Has provided a list of violations as required by Sec. 391.27;</a:t>
            </a:r>
          </a:p>
          <a:p>
            <a:pPr marL="342900" lvl="0" indent="-342900">
              <a:buFont typeface="+mj-lt"/>
              <a:buAutoNum type="arabicPeriod"/>
            </a:pPr>
            <a:r>
              <a:rPr lang="en-US" sz="1400" dirty="0" smtClean="0"/>
              <a:t>Is not disqualified to operate a motor vehicle under </a:t>
            </a:r>
            <a:r>
              <a:rPr lang="en-US" sz="1400" dirty="0" err="1" smtClean="0"/>
              <a:t>Secs</a:t>
            </a:r>
            <a:r>
              <a:rPr lang="en-US" sz="1400" dirty="0" smtClean="0"/>
              <a:t>. 391.15 or 383.51; and</a:t>
            </a:r>
          </a:p>
          <a:p>
            <a:pPr marL="342900" lvl="0" indent="-342900">
              <a:buFont typeface="+mj-lt"/>
              <a:buAutoNum type="arabicPeriod"/>
            </a:pPr>
            <a:r>
              <a:rPr lang="en-US" sz="1400" dirty="0" smtClean="0"/>
              <a:t>Has successfully completed a road test or its equivalent (Sec. 391.31, 391.33).</a:t>
            </a:r>
          </a:p>
          <a:p>
            <a:endParaRPr lang="en-US" sz="14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Required DQ file contents – 391.51</a:t>
            </a:r>
            <a:endParaRPr lang="en-US" dirty="0"/>
          </a:p>
        </p:txBody>
      </p:sp>
      <p:sp>
        <p:nvSpPr>
          <p:cNvPr id="8" name="Content Placeholder 7"/>
          <p:cNvSpPr>
            <a:spLocks noGrp="1"/>
          </p:cNvSpPr>
          <p:nvPr>
            <p:ph sz="quarter" idx="10"/>
          </p:nvPr>
        </p:nvSpPr>
        <p:spPr>
          <a:xfrm>
            <a:off x="228600" y="990600"/>
            <a:ext cx="8762999" cy="5181600"/>
          </a:xfrm>
        </p:spPr>
        <p:txBody>
          <a:bodyPr>
            <a:normAutofit fontScale="85000" lnSpcReduction="10000"/>
          </a:bodyPr>
          <a:lstStyle/>
          <a:p>
            <a:pPr>
              <a:buFont typeface="Arial" pitchFamily="34" charset="0"/>
              <a:buChar char="•"/>
            </a:pPr>
            <a:r>
              <a:rPr lang="en-US" dirty="0" smtClean="0"/>
              <a:t> The motor carrier is required to maintain the entire driver qualification file for each driver (employee with CDL) it   employs and for three years after employment ends.</a:t>
            </a:r>
            <a:endParaRPr lang="en-US" sz="1800" dirty="0" smtClean="0"/>
          </a:p>
          <a:p>
            <a:pPr>
              <a:buFont typeface="Arial" pitchFamily="34" charset="0"/>
              <a:buChar char="•"/>
            </a:pPr>
            <a:r>
              <a:rPr lang="en-US" dirty="0" smtClean="0"/>
              <a:t> The motor carrier can remove the following documents from a current driver’s qualification file after three years:</a:t>
            </a:r>
            <a:endParaRPr lang="en-US" sz="1800" dirty="0" smtClean="0"/>
          </a:p>
          <a:p>
            <a:pPr marL="457200" lvl="0" indent="-457200">
              <a:buFont typeface="+mj-lt"/>
              <a:buAutoNum type="arabicPeriod"/>
            </a:pPr>
            <a:r>
              <a:rPr lang="en-US" dirty="0" smtClean="0"/>
              <a:t>The motor vehicle record received from each State driver licensing agency to the annual driver record inquiry required by § 391.25(a);</a:t>
            </a:r>
            <a:endParaRPr lang="en-US" sz="1600" dirty="0" smtClean="0"/>
          </a:p>
          <a:p>
            <a:pPr marL="457200" lvl="0" indent="-457200">
              <a:buFont typeface="+mj-lt"/>
              <a:buAutoNum type="arabicPeriod"/>
            </a:pPr>
            <a:r>
              <a:rPr lang="en-US" dirty="0" smtClean="0"/>
              <a:t>The note relating to the annual review of the driver's driving record as required by § 391.25(c)(2);</a:t>
            </a:r>
            <a:endParaRPr lang="en-US" sz="1600" dirty="0" smtClean="0"/>
          </a:p>
          <a:p>
            <a:pPr marL="457200" lvl="0" indent="-457200">
              <a:buFont typeface="+mj-lt"/>
              <a:buAutoNum type="arabicPeriod"/>
            </a:pPr>
            <a:r>
              <a:rPr lang="en-US" dirty="0" smtClean="0"/>
              <a:t>The list or certificate relating to violations of motor vehicle laws and ordinances required by § 391.27;</a:t>
            </a:r>
            <a:endParaRPr lang="en-US" sz="1600" dirty="0" smtClean="0"/>
          </a:p>
          <a:p>
            <a:pPr marL="457200" lvl="0" indent="-457200">
              <a:buFont typeface="+mj-lt"/>
              <a:buAutoNum type="arabicPeriod"/>
            </a:pPr>
            <a:r>
              <a:rPr lang="en-US" dirty="0" smtClean="0"/>
              <a:t>The medical examiner's certificate required by § 391.43(g), a legible copy of the certificate, or for CDL drivers any CDLIS MVR obtained as required by § 391.51(b)(7)(ii);</a:t>
            </a:r>
            <a:endParaRPr lang="en-US" sz="1600" dirty="0" smtClean="0"/>
          </a:p>
          <a:p>
            <a:pPr marL="457200" lvl="0" indent="-457200">
              <a:buFont typeface="+mj-lt"/>
              <a:buAutoNum type="arabicPeriod"/>
            </a:pPr>
            <a:r>
              <a:rPr lang="en-US" dirty="0" smtClean="0"/>
              <a:t>Any medical variance issued by FMCSA, including a Skill Performance Evaluation Certificate issued in accordance with § 391.49; or the Medical Exemption letter issued by a Federal medical program in accordance with part 381 of this chapter; and</a:t>
            </a:r>
            <a:endParaRPr lang="en-US" sz="1600" dirty="0" smtClean="0"/>
          </a:p>
          <a:p>
            <a:pPr marL="457200" lvl="0" indent="-457200">
              <a:buFont typeface="+mj-lt"/>
              <a:buAutoNum type="arabicPeriod"/>
            </a:pPr>
            <a:r>
              <a:rPr lang="en-US" dirty="0" smtClean="0"/>
              <a:t>The note relating to verification of medical examiner listing on the National Registry of Certified Medical Examiners required by § 391.23(m).</a:t>
            </a:r>
            <a:endParaRPr lang="en-US" sz="1600" dirty="0" smtClean="0"/>
          </a:p>
          <a:p>
            <a:pPr lvl="2">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Sample DQ file checklist</a:t>
            </a:r>
            <a:endParaRPr lang="en-US" dirty="0"/>
          </a:p>
        </p:txBody>
      </p:sp>
      <p:pic>
        <p:nvPicPr>
          <p:cNvPr id="1026" name="Picture 2"/>
          <p:cNvPicPr>
            <a:picLocks noGrp="1" noChangeAspect="1" noChangeArrowheads="1"/>
          </p:cNvPicPr>
          <p:nvPr>
            <p:ph sz="quarter" idx="10"/>
          </p:nvPr>
        </p:nvPicPr>
        <p:blipFill>
          <a:blip r:embed="rId2" cstate="print"/>
          <a:srcRect/>
          <a:stretch>
            <a:fillRect/>
          </a:stretch>
        </p:blipFill>
        <p:spPr bwMode="auto">
          <a:xfrm>
            <a:off x="1219201" y="914400"/>
            <a:ext cx="6172199" cy="57241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Driver application – 391.21</a:t>
            </a:r>
            <a:endParaRPr lang="en-US" dirty="0"/>
          </a:p>
        </p:txBody>
      </p:sp>
      <p:sp>
        <p:nvSpPr>
          <p:cNvPr id="5" name="Content Placeholder 4"/>
          <p:cNvSpPr>
            <a:spLocks noGrp="1"/>
          </p:cNvSpPr>
          <p:nvPr>
            <p:ph sz="quarter" idx="10"/>
          </p:nvPr>
        </p:nvSpPr>
        <p:spPr>
          <a:xfrm>
            <a:off x="228600" y="1262265"/>
            <a:ext cx="8762999" cy="4800600"/>
          </a:xfrm>
        </p:spPr>
        <p:txBody>
          <a:bodyPr/>
          <a:lstStyle/>
          <a:p>
            <a:pPr>
              <a:buFont typeface="Arial" pitchFamily="34" charset="0"/>
              <a:buChar char="•"/>
            </a:pPr>
            <a:r>
              <a:rPr lang="en-US" dirty="0" smtClean="0"/>
              <a:t>  Application must be fully completed and done accurately.</a:t>
            </a:r>
          </a:p>
          <a:p>
            <a:pPr>
              <a:buFont typeface="Arial" pitchFamily="34" charset="0"/>
              <a:buChar char="•"/>
            </a:pPr>
            <a:r>
              <a:rPr lang="en-US" dirty="0" smtClean="0"/>
              <a:t>  “Mistakes” can cause application to be “falsified”.</a:t>
            </a:r>
          </a:p>
          <a:p>
            <a:pPr>
              <a:buFont typeface="Arial" pitchFamily="34" charset="0"/>
              <a:buChar char="•"/>
            </a:pPr>
            <a:r>
              <a:rPr lang="en-US" dirty="0" smtClean="0"/>
              <a:t>   Common “mistakes”:</a:t>
            </a:r>
          </a:p>
          <a:p>
            <a:pPr lvl="3"/>
            <a:r>
              <a:rPr lang="en-US" dirty="0" smtClean="0"/>
              <a:t>Not reporting previous jobs</a:t>
            </a:r>
          </a:p>
          <a:p>
            <a:pPr lvl="3"/>
            <a:r>
              <a:rPr lang="en-US" dirty="0" smtClean="0"/>
              <a:t>Not reporting moving violations</a:t>
            </a:r>
          </a:p>
          <a:p>
            <a:pPr lvl="3"/>
            <a:r>
              <a:rPr lang="en-US" dirty="0" smtClean="0"/>
              <a:t>Not reporting crashes</a:t>
            </a:r>
          </a:p>
          <a:p>
            <a:pPr lvl="3"/>
            <a:r>
              <a:rPr lang="en-US" dirty="0" smtClean="0"/>
              <a:t>Not stating why employees left previous employer accurately</a:t>
            </a:r>
          </a:p>
          <a:p>
            <a:pPr lvl="3"/>
            <a:r>
              <a:rPr lang="en-US" dirty="0" smtClean="0"/>
              <a:t>Not reporting driving experience correctly</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Driver application – 391.21</a:t>
            </a:r>
            <a:endParaRPr lang="en-US" dirty="0"/>
          </a:p>
        </p:txBody>
      </p:sp>
      <p:pic>
        <p:nvPicPr>
          <p:cNvPr id="4" name="Picture 2"/>
          <p:cNvPicPr>
            <a:picLocks noGrp="1" noChangeAspect="1" noChangeArrowheads="1"/>
          </p:cNvPicPr>
          <p:nvPr>
            <p:ph sz="quarter" idx="10"/>
          </p:nvPr>
        </p:nvPicPr>
        <p:blipFill>
          <a:blip r:embed="rId2" cstate="print"/>
          <a:srcRect/>
          <a:stretch>
            <a:fillRect/>
          </a:stretch>
        </p:blipFill>
        <p:spPr bwMode="auto">
          <a:xfrm>
            <a:off x="529028" y="1524000"/>
            <a:ext cx="8162144" cy="411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4">
      <a:dk1>
        <a:srgbClr val="3F3F3F"/>
      </a:dk1>
      <a:lt1>
        <a:srgbClr val="FFFFFF"/>
      </a:lt1>
      <a:dk2>
        <a:srgbClr val="3F3F3F"/>
      </a:dk2>
      <a:lt2>
        <a:srgbClr val="FFFFFF"/>
      </a:lt2>
      <a:accent1>
        <a:srgbClr val="FFD24C"/>
      </a:accent1>
      <a:accent2>
        <a:srgbClr val="F2904E"/>
      </a:accent2>
      <a:accent3>
        <a:srgbClr val="C06240"/>
      </a:accent3>
      <a:accent4>
        <a:srgbClr val="E25656"/>
      </a:accent4>
      <a:accent5>
        <a:srgbClr val="4D6575"/>
      </a:accent5>
      <a:accent6>
        <a:srgbClr val="93D6DD"/>
      </a:accent6>
      <a:hlink>
        <a:srgbClr val="3F3F3F"/>
      </a:hlink>
      <a:folHlink>
        <a:srgbClr val="3F3F3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4552</TotalTime>
  <Words>1685</Words>
  <Application>Microsoft Office PowerPoint</Application>
  <PresentationFormat>On-screen Show (4:3)</PresentationFormat>
  <Paragraphs>122</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Courier New</vt:lpstr>
      <vt:lpstr>Franklin Gothic Book</vt:lpstr>
      <vt:lpstr>Franklin Gothic Medium Cond</vt:lpstr>
      <vt:lpstr>Office Theme</vt:lpstr>
      <vt:lpstr>Driver Qualification Files</vt:lpstr>
      <vt:lpstr>DQ file contents – 391.51</vt:lpstr>
      <vt:lpstr>DQ file contents – 391.51</vt:lpstr>
      <vt:lpstr>DQ file contents – 391.51</vt:lpstr>
      <vt:lpstr>Basic driver qualifications under 391.11</vt:lpstr>
      <vt:lpstr>Required DQ file contents – 391.51</vt:lpstr>
      <vt:lpstr>Sample DQ file checklist</vt:lpstr>
      <vt:lpstr>Driver application – 391.21</vt:lpstr>
      <vt:lpstr>Driver application – 391.21</vt:lpstr>
      <vt:lpstr>Driver application – 391.21</vt:lpstr>
      <vt:lpstr>Driver application – 391.21</vt:lpstr>
      <vt:lpstr>Driver application – 391.21</vt:lpstr>
      <vt:lpstr>Frequently asked Questions – driver applications</vt:lpstr>
      <vt:lpstr>Commercial driver’s license (cdl)</vt:lpstr>
      <vt:lpstr>Investigations and Inquiries (Within 30 Days of Hire)</vt:lpstr>
      <vt:lpstr>Investigations and Inquiries (Within 30 Days of Hire)</vt:lpstr>
      <vt:lpstr>Annual MVR</vt:lpstr>
      <vt:lpstr>Certificate of Violations  (Driver completes)</vt:lpstr>
      <vt:lpstr>Annual review of Violations (company completes)</vt:lpstr>
      <vt:lpstr>Medical examiner’s certificate – 391.41</vt:lpstr>
      <vt:lpstr>Medical examiner’s certificate – 391.41</vt:lpstr>
      <vt:lpstr>Medical examiner’s certificate – 391.41</vt:lpstr>
      <vt:lpstr>Are Your Doctor’s or the Drivers’ Doctors Certified with the National Registry?</vt:lpstr>
      <vt:lpstr>Are Your Doctor’s or the Drivers’ Doctors Certified with the National Registry?</vt:lpstr>
      <vt:lpstr>DQ Files – Frequently asked questions</vt:lpstr>
      <vt:lpstr>QUESTIONS?</vt:lpstr>
    </vt:vector>
  </TitlesOfParts>
  <Company>Cottingham &amp; Butler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STEPHANIE BUSE</dc:creator>
  <cp:lastModifiedBy>HEATHER TOBIN</cp:lastModifiedBy>
  <cp:revision>230</cp:revision>
  <dcterms:created xsi:type="dcterms:W3CDTF">2016-05-19T14:59:23Z</dcterms:created>
  <dcterms:modified xsi:type="dcterms:W3CDTF">2017-01-18T21:36:04Z</dcterms:modified>
</cp:coreProperties>
</file>